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90" r:id="rId33"/>
    <p:sldId id="288" r:id="rId34"/>
    <p:sldId id="289"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336" y="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40D7FA6A-338D-4AA4-A87B-21A941B89F72}" type="datetimeFigureOut">
              <a:rPr lang="en-US" smtClean="0"/>
              <a:pPr/>
              <a:t>10/3/2012</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1D250D11-4D8D-4DAC-A7EB-78C6F9AB348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0D7FA6A-338D-4AA4-A87B-21A941B89F72}" type="datetimeFigureOut">
              <a:rPr lang="en-US" smtClean="0"/>
              <a:pPr/>
              <a:t>10/3/2012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250D11-4D8D-4DAC-A7EB-78C6F9AB348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0D7FA6A-338D-4AA4-A87B-21A941B89F72}" type="datetimeFigureOut">
              <a:rPr lang="en-US" smtClean="0"/>
              <a:pPr/>
              <a:t>10/3/2012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250D11-4D8D-4DAC-A7EB-78C6F9AB348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40D7FA6A-338D-4AA4-A87B-21A941B89F72}" type="datetimeFigureOut">
              <a:rPr lang="en-US" smtClean="0"/>
              <a:pPr/>
              <a:t>10/3/2012</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1D250D11-4D8D-4DAC-A7EB-78C6F9AB348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40D7FA6A-338D-4AA4-A87B-21A941B89F72}" type="datetimeFigureOut">
              <a:rPr lang="en-US" smtClean="0"/>
              <a:pPr/>
              <a:t>10/3/2012</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1D250D11-4D8D-4DAC-A7EB-78C6F9AB3489}"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40D7FA6A-338D-4AA4-A87B-21A941B89F72}" type="datetimeFigureOut">
              <a:rPr lang="en-US" smtClean="0"/>
              <a:pPr/>
              <a:t>10/3/2012</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1D250D11-4D8D-4DAC-A7EB-78C6F9AB348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40D7FA6A-338D-4AA4-A87B-21A941B89F72}" type="datetimeFigureOut">
              <a:rPr lang="en-US" smtClean="0"/>
              <a:pPr/>
              <a:t>10/3/2012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1D250D11-4D8D-4DAC-A7EB-78C6F9AB3489}"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40D7FA6A-338D-4AA4-A87B-21A941B89F72}" type="datetimeFigureOut">
              <a:rPr lang="en-US" smtClean="0"/>
              <a:pPr/>
              <a:t>10/3/2012</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250D11-4D8D-4DAC-A7EB-78C6F9AB348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0D7FA6A-338D-4AA4-A87B-21A941B89F72}" type="datetimeFigureOut">
              <a:rPr lang="en-US" smtClean="0"/>
              <a:pPr/>
              <a:t>10/3/2012</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250D11-4D8D-4DAC-A7EB-78C6F9AB348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40D7FA6A-338D-4AA4-A87B-21A941B89F72}" type="datetimeFigureOut">
              <a:rPr lang="en-US" smtClean="0"/>
              <a:pPr/>
              <a:t>10/3/2012</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250D11-4D8D-4DAC-A7EB-78C6F9AB348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40D7FA6A-338D-4AA4-A87B-21A941B89F72}" type="datetimeFigureOut">
              <a:rPr lang="en-US" smtClean="0"/>
              <a:pPr/>
              <a:t>10/3/2012</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1D250D11-4D8D-4DAC-A7EB-78C6F9AB3489}"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40D7FA6A-338D-4AA4-A87B-21A941B89F72}" type="datetimeFigureOut">
              <a:rPr lang="en-US" smtClean="0"/>
              <a:pPr/>
              <a:t>10/3/2012</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1D250D11-4D8D-4DAC-A7EB-78C6F9AB3489}"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image" Target="../media/image25.gif"/><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image" Target="../media/image28.gif"/><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UNITED STATES GEOGRAPHY: MAJOR CITIES AND STATE REGIONS</a:t>
            </a:r>
            <a:endParaRPr lang="en-US" dirty="0"/>
          </a:p>
        </p:txBody>
      </p:sp>
      <p:sp>
        <p:nvSpPr>
          <p:cNvPr id="3" name="Subtitle 2"/>
          <p:cNvSpPr>
            <a:spLocks noGrp="1"/>
          </p:cNvSpPr>
          <p:nvPr>
            <p:ph type="subTitle" idx="1"/>
          </p:nvPr>
        </p:nvSpPr>
        <p:spPr/>
        <p:txBody>
          <a:bodyPr/>
          <a:lstStyle/>
          <a:p>
            <a:r>
              <a:rPr lang="en-US" dirty="0" smtClean="0"/>
              <a:t>MAJOR CITIES AND STATE REGIONS OF THE UNITED STATES.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New </a:t>
            </a:r>
            <a:r>
              <a:rPr lang="en-US" dirty="0" err="1" smtClean="0"/>
              <a:t>york</a:t>
            </a:r>
            <a:r>
              <a:rPr lang="en-US" dirty="0" smtClean="0"/>
              <a:t> City</a:t>
            </a:r>
            <a:endParaRPr lang="en-US" dirty="0"/>
          </a:p>
        </p:txBody>
      </p:sp>
      <p:sp>
        <p:nvSpPr>
          <p:cNvPr id="4" name="Text Placeholder 3"/>
          <p:cNvSpPr>
            <a:spLocks noGrp="1"/>
          </p:cNvSpPr>
          <p:nvPr>
            <p:ph type="body" sz="half" idx="2"/>
          </p:nvPr>
        </p:nvSpPr>
        <p:spPr>
          <a:xfrm>
            <a:off x="381000" y="5533218"/>
            <a:ext cx="8153400" cy="1096182"/>
          </a:xfrm>
        </p:spPr>
        <p:txBody>
          <a:bodyPr>
            <a:normAutofit/>
          </a:bodyPr>
          <a:lstStyle/>
          <a:p>
            <a:r>
              <a:rPr lang="en-US" dirty="0" smtClean="0"/>
              <a:t>The largest city in the United States of America, this city is the home of Wall Street, the Statue of Liberty, the Brooklyn Bridge, Ellis Island, the United Nations, and the Modern Museum of Art.  It is considered the economic and cultural capital of the free world.  On September 11, 2001, the city was attacked by terrorists  who flew jet airplanes into the World Trade Center buildings – the twin towers.</a:t>
            </a:r>
          </a:p>
          <a:p>
            <a:endParaRPr lang="en-US" dirty="0"/>
          </a:p>
        </p:txBody>
      </p:sp>
      <p:pic>
        <p:nvPicPr>
          <p:cNvPr id="7" name="Picture Placeholder 6" descr="New York City.gif"/>
          <p:cNvPicPr>
            <a:picLocks noGrp="1" noChangeAspect="1"/>
          </p:cNvPicPr>
          <p:nvPr>
            <p:ph type="pic" idx="1"/>
          </p:nvPr>
        </p:nvPicPr>
        <p:blipFill>
          <a:blip r:embed="rId2" cstate="print"/>
          <a:srcRect t="1758" b="1758"/>
          <a:stretch>
            <a:fillRect/>
          </a:stretch>
        </p:blip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San </a:t>
            </a:r>
            <a:r>
              <a:rPr lang="en-US" dirty="0" err="1" smtClean="0"/>
              <a:t>diego</a:t>
            </a:r>
            <a:endParaRPr lang="en-US" dirty="0"/>
          </a:p>
        </p:txBody>
      </p:sp>
      <p:sp>
        <p:nvSpPr>
          <p:cNvPr id="4" name="Text Placeholder 3"/>
          <p:cNvSpPr>
            <a:spLocks noGrp="1"/>
          </p:cNvSpPr>
          <p:nvPr>
            <p:ph type="body" sz="half" idx="2"/>
          </p:nvPr>
        </p:nvSpPr>
        <p:spPr>
          <a:xfrm>
            <a:off x="381000" y="5533218"/>
            <a:ext cx="8153400" cy="768350"/>
          </a:xfrm>
        </p:spPr>
        <p:txBody>
          <a:bodyPr/>
          <a:lstStyle/>
          <a:p>
            <a:r>
              <a:rPr lang="en-US" dirty="0" smtClean="0"/>
              <a:t>This city, which is along the border between Mexico and the state of California, is the home of the largest concentration of naval bases on the West Coast and the home of over one million citizens.</a:t>
            </a:r>
          </a:p>
          <a:p>
            <a:endParaRPr lang="en-US" dirty="0"/>
          </a:p>
        </p:txBody>
      </p:sp>
      <p:pic>
        <p:nvPicPr>
          <p:cNvPr id="7" name="Picture Placeholder 6" descr="San Diego.jpg"/>
          <p:cNvPicPr>
            <a:picLocks noGrp="1" noChangeAspect="1"/>
          </p:cNvPicPr>
          <p:nvPr>
            <p:ph type="pic" idx="1"/>
          </p:nvPr>
        </p:nvPicPr>
        <p:blipFill>
          <a:blip r:embed="rId2" cstate="print"/>
          <a:srcRect l="2086" r="2086"/>
          <a:stretch>
            <a:fillRect/>
          </a:stretch>
        </p:blipFill>
        <p:spPr>
          <a:xfrm>
            <a:off x="3505200" y="228600"/>
            <a:ext cx="3124200" cy="5029200"/>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smtClean="0"/>
              <a:t>pittsburgh</a:t>
            </a:r>
            <a:endParaRPr lang="en-US" dirty="0"/>
          </a:p>
        </p:txBody>
      </p:sp>
      <p:sp>
        <p:nvSpPr>
          <p:cNvPr id="4" name="Text Placeholder 3"/>
          <p:cNvSpPr>
            <a:spLocks noGrp="1"/>
          </p:cNvSpPr>
          <p:nvPr>
            <p:ph type="body" sz="half" idx="2"/>
          </p:nvPr>
        </p:nvSpPr>
        <p:spPr>
          <a:xfrm>
            <a:off x="381000" y="5533218"/>
            <a:ext cx="8153400" cy="768350"/>
          </a:xfrm>
        </p:spPr>
        <p:txBody>
          <a:bodyPr/>
          <a:lstStyle/>
          <a:p>
            <a:r>
              <a:rPr lang="en-US" dirty="0" smtClean="0"/>
              <a:t>This western Pennsylvania city is the home of the US Steel Corporation and gained its fame as the center of the steel trade in the United States of America. </a:t>
            </a:r>
          </a:p>
          <a:p>
            <a:endParaRPr lang="en-US" dirty="0"/>
          </a:p>
        </p:txBody>
      </p:sp>
      <p:pic>
        <p:nvPicPr>
          <p:cNvPr id="7" name="Picture Placeholder 6" descr="Pittsburgh Map.jpg"/>
          <p:cNvPicPr>
            <a:picLocks noGrp="1" noChangeAspect="1"/>
          </p:cNvPicPr>
          <p:nvPr>
            <p:ph type="pic" idx="1"/>
          </p:nvPr>
        </p:nvPicPr>
        <p:blipFill>
          <a:blip r:embed="rId2" cstate="print"/>
          <a:srcRect l="3708" r="3708"/>
          <a:stretch>
            <a:fillRect/>
          </a:stretch>
        </p:blip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Virginia Beach.jpg"/>
          <p:cNvPicPr>
            <a:picLocks noGrp="1" noChangeAspect="1"/>
          </p:cNvPicPr>
          <p:nvPr>
            <p:ph type="pic" idx="1"/>
          </p:nvPr>
        </p:nvPicPr>
        <p:blipFill>
          <a:blip r:embed="rId2" cstate="print"/>
          <a:srcRect l="7735" r="7735"/>
          <a:stretch>
            <a:fillRect/>
          </a:stretch>
        </p:blipFill>
        <p:spPr/>
      </p:pic>
      <p:sp>
        <p:nvSpPr>
          <p:cNvPr id="3" name="Title 2"/>
          <p:cNvSpPr>
            <a:spLocks noGrp="1"/>
          </p:cNvSpPr>
          <p:nvPr>
            <p:ph type="title"/>
          </p:nvPr>
        </p:nvSpPr>
        <p:spPr/>
        <p:txBody>
          <a:bodyPr/>
          <a:lstStyle/>
          <a:p>
            <a:r>
              <a:rPr lang="en-US" dirty="0" smtClean="0"/>
              <a:t>Virginia Beach</a:t>
            </a:r>
            <a:endParaRPr lang="en-US" dirty="0"/>
          </a:p>
        </p:txBody>
      </p:sp>
      <p:sp>
        <p:nvSpPr>
          <p:cNvPr id="4" name="Text Placeholder 3"/>
          <p:cNvSpPr>
            <a:spLocks noGrp="1"/>
          </p:cNvSpPr>
          <p:nvPr>
            <p:ph type="body" sz="half" idx="2"/>
          </p:nvPr>
        </p:nvSpPr>
        <p:spPr>
          <a:xfrm>
            <a:off x="381000" y="5533218"/>
            <a:ext cx="8305800" cy="1019982"/>
          </a:xfrm>
        </p:spPr>
        <p:txBody>
          <a:bodyPr>
            <a:normAutofit/>
          </a:bodyPr>
          <a:lstStyle/>
          <a:p>
            <a:r>
              <a:rPr lang="en-US" dirty="0" smtClean="0"/>
              <a:t>This city once billed itself as the world’s largest resort city, and still considers tourism its most important economic activity.  The township, established in 1906 was expanded by the annexation of Princess Anne County in 1963. Some of its most famous aspects: the East Coast Surfing Championship, the Christian Broadcast Network (CBN) and the 1989 race riot which took place there, “</a:t>
            </a:r>
            <a:r>
              <a:rPr lang="en-US" dirty="0" err="1" smtClean="0"/>
              <a:t>Greekfest</a:t>
            </a:r>
            <a:r>
              <a:rPr lang="en-US" dirty="0" smtClean="0"/>
              <a:t>.” </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Washington DC.gif"/>
          <p:cNvPicPr>
            <a:picLocks noGrp="1" noChangeAspect="1"/>
          </p:cNvPicPr>
          <p:nvPr>
            <p:ph type="pic" idx="1"/>
          </p:nvPr>
        </p:nvPicPr>
        <p:blipFill>
          <a:blip r:embed="rId2" cstate="print"/>
          <a:srcRect l="618" r="618"/>
          <a:stretch>
            <a:fillRect/>
          </a:stretch>
        </p:blipFill>
        <p:spPr/>
      </p:pic>
      <p:sp>
        <p:nvSpPr>
          <p:cNvPr id="3" name="Title 2"/>
          <p:cNvSpPr>
            <a:spLocks noGrp="1"/>
          </p:cNvSpPr>
          <p:nvPr>
            <p:ph type="title"/>
          </p:nvPr>
        </p:nvSpPr>
        <p:spPr/>
        <p:txBody>
          <a:bodyPr/>
          <a:lstStyle/>
          <a:p>
            <a:r>
              <a:rPr lang="en-US" dirty="0" smtClean="0"/>
              <a:t>Washington, District of Columbia</a:t>
            </a:r>
            <a:endParaRPr lang="en-US" dirty="0"/>
          </a:p>
        </p:txBody>
      </p:sp>
      <p:sp>
        <p:nvSpPr>
          <p:cNvPr id="4" name="Text Placeholder 3"/>
          <p:cNvSpPr>
            <a:spLocks noGrp="1"/>
          </p:cNvSpPr>
          <p:nvPr>
            <p:ph type="body" sz="half" idx="2"/>
          </p:nvPr>
        </p:nvSpPr>
        <p:spPr>
          <a:xfrm>
            <a:off x="381000" y="5533218"/>
            <a:ext cx="8229600" cy="768350"/>
          </a:xfrm>
        </p:spPr>
        <p:txBody>
          <a:bodyPr/>
          <a:lstStyle/>
          <a:p>
            <a:r>
              <a:rPr lang="en-US" dirty="0" smtClean="0"/>
              <a:t>The capital of the United States of America, located between Maryland and Virginia. </a:t>
            </a: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Texas Major Cities.gif"/>
          <p:cNvPicPr>
            <a:picLocks noGrp="1" noChangeAspect="1"/>
          </p:cNvPicPr>
          <p:nvPr>
            <p:ph type="pic" idx="1"/>
          </p:nvPr>
        </p:nvPicPr>
        <p:blipFill>
          <a:blip r:embed="rId2" cstate="print"/>
          <a:srcRect t="12640" b="12640"/>
          <a:stretch>
            <a:fillRect/>
          </a:stretch>
        </p:blipFill>
        <p:spPr/>
      </p:pic>
      <p:sp>
        <p:nvSpPr>
          <p:cNvPr id="3" name="Title 2"/>
          <p:cNvSpPr>
            <a:spLocks noGrp="1"/>
          </p:cNvSpPr>
          <p:nvPr>
            <p:ph type="title"/>
          </p:nvPr>
        </p:nvSpPr>
        <p:spPr/>
        <p:txBody>
          <a:bodyPr/>
          <a:lstStyle/>
          <a:p>
            <a:r>
              <a:rPr lang="en-US" dirty="0" smtClean="0"/>
              <a:t>Houston, TX</a:t>
            </a:r>
            <a:endParaRPr lang="en-US" dirty="0"/>
          </a:p>
        </p:txBody>
      </p:sp>
      <p:sp>
        <p:nvSpPr>
          <p:cNvPr id="4" name="Text Placeholder 3"/>
          <p:cNvSpPr>
            <a:spLocks noGrp="1"/>
          </p:cNvSpPr>
          <p:nvPr>
            <p:ph type="body" sz="half" idx="2"/>
          </p:nvPr>
        </p:nvSpPr>
        <p:spPr>
          <a:xfrm>
            <a:off x="381000" y="5533218"/>
            <a:ext cx="8382000" cy="867582"/>
          </a:xfrm>
        </p:spPr>
        <p:txBody>
          <a:bodyPr>
            <a:normAutofit/>
          </a:bodyPr>
          <a:lstStyle/>
          <a:p>
            <a:r>
              <a:rPr lang="en-US" dirty="0" smtClean="0"/>
              <a:t>A center of the oil industry and the home of the National Aeronautics and Space Administration’s command center, this city is the fourth largest in America, with a population of over 2.2 Million.  The city is named after one of the founding fathers of Texas, Sam _______________.  </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New Orleans.jpg"/>
          <p:cNvPicPr>
            <a:picLocks noGrp="1" noChangeAspect="1"/>
          </p:cNvPicPr>
          <p:nvPr>
            <p:ph type="pic" idx="1"/>
          </p:nvPr>
        </p:nvPicPr>
        <p:blipFill>
          <a:blip r:embed="rId2" cstate="print"/>
          <a:srcRect t="10154" b="10154"/>
          <a:stretch>
            <a:fillRect/>
          </a:stretch>
        </p:blipFill>
        <p:spPr/>
      </p:pic>
      <p:sp>
        <p:nvSpPr>
          <p:cNvPr id="3" name="Title 2"/>
          <p:cNvSpPr>
            <a:spLocks noGrp="1"/>
          </p:cNvSpPr>
          <p:nvPr>
            <p:ph type="title"/>
          </p:nvPr>
        </p:nvSpPr>
        <p:spPr/>
        <p:txBody>
          <a:bodyPr/>
          <a:lstStyle/>
          <a:p>
            <a:r>
              <a:rPr lang="en-US" dirty="0" smtClean="0"/>
              <a:t>New Orleans</a:t>
            </a:r>
            <a:endParaRPr lang="en-US" dirty="0"/>
          </a:p>
        </p:txBody>
      </p:sp>
      <p:sp>
        <p:nvSpPr>
          <p:cNvPr id="4" name="Text Placeholder 3"/>
          <p:cNvSpPr>
            <a:spLocks noGrp="1"/>
          </p:cNvSpPr>
          <p:nvPr>
            <p:ph type="body" sz="half" idx="2"/>
          </p:nvPr>
        </p:nvSpPr>
        <p:spPr>
          <a:xfrm>
            <a:off x="381000" y="5533218"/>
            <a:ext cx="8229600" cy="791382"/>
          </a:xfrm>
        </p:spPr>
        <p:txBody>
          <a:bodyPr>
            <a:normAutofit/>
          </a:bodyPr>
          <a:lstStyle/>
          <a:p>
            <a:r>
              <a:rPr lang="en-US" dirty="0" smtClean="0"/>
              <a:t>This city was devastated by Hurricane Katrina in 2004, when the storm surge from the monstrous storm broke the levies holding back Lake Pontchartrain.  Prior to the storm, the city was known for its outstanding Cajun cooking and the great jazz radiating from Bourbon St!</a:t>
            </a:r>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Los Angeles</a:t>
            </a:r>
            <a:endParaRPr lang="en-US" dirty="0"/>
          </a:p>
        </p:txBody>
      </p:sp>
      <p:sp>
        <p:nvSpPr>
          <p:cNvPr id="4" name="Text Placeholder 3"/>
          <p:cNvSpPr>
            <a:spLocks noGrp="1"/>
          </p:cNvSpPr>
          <p:nvPr>
            <p:ph type="body" sz="half" idx="2"/>
          </p:nvPr>
        </p:nvSpPr>
        <p:spPr>
          <a:xfrm>
            <a:off x="381000" y="5533218"/>
            <a:ext cx="8001000" cy="768350"/>
          </a:xfrm>
        </p:spPr>
        <p:txBody>
          <a:bodyPr/>
          <a:lstStyle/>
          <a:p>
            <a:r>
              <a:rPr lang="en-US" dirty="0" smtClean="0"/>
              <a:t>This largest city in California is the home of an enormous port, the film industries of Hollywood, the Dodgers, the Lakers, and the Kings, and perhaps the most crowded and insufferable freeway system in the world.</a:t>
            </a:r>
          </a:p>
          <a:p>
            <a:endParaRPr lang="en-US" dirty="0"/>
          </a:p>
        </p:txBody>
      </p:sp>
      <p:pic>
        <p:nvPicPr>
          <p:cNvPr id="7" name="Picture Placeholder 6" descr="San Diego.jpg"/>
          <p:cNvPicPr>
            <a:picLocks noGrp="1" noChangeAspect="1"/>
          </p:cNvPicPr>
          <p:nvPr>
            <p:ph type="pic" idx="1"/>
          </p:nvPr>
        </p:nvPicPr>
        <p:blipFill>
          <a:blip r:embed="rId2" cstate="print"/>
          <a:srcRect l="3255" r="3255"/>
          <a:stretch>
            <a:fillRect/>
          </a:stretch>
        </p:blipFill>
        <p:spPr>
          <a:xfrm>
            <a:off x="3505200" y="228600"/>
            <a:ext cx="3048000" cy="5029200"/>
          </a:xfr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St. Louis Missouri.jpg"/>
          <p:cNvPicPr>
            <a:picLocks noGrp="1" noChangeAspect="1"/>
          </p:cNvPicPr>
          <p:nvPr>
            <p:ph type="pic" idx="1"/>
          </p:nvPr>
        </p:nvPicPr>
        <p:blipFill>
          <a:blip r:embed="rId2" cstate="print"/>
          <a:srcRect t="3659" b="3659"/>
          <a:stretch>
            <a:fillRect/>
          </a:stretch>
        </p:blipFill>
        <p:spPr/>
      </p:pic>
      <p:sp>
        <p:nvSpPr>
          <p:cNvPr id="3" name="Title 2"/>
          <p:cNvSpPr>
            <a:spLocks noGrp="1"/>
          </p:cNvSpPr>
          <p:nvPr>
            <p:ph type="title"/>
          </p:nvPr>
        </p:nvSpPr>
        <p:spPr/>
        <p:txBody>
          <a:bodyPr/>
          <a:lstStyle/>
          <a:p>
            <a:r>
              <a:rPr lang="en-US" dirty="0" smtClean="0"/>
              <a:t>St. </a:t>
            </a:r>
            <a:r>
              <a:rPr lang="en-US" dirty="0" err="1" smtClean="0"/>
              <a:t>louis</a:t>
            </a:r>
            <a:endParaRPr lang="en-US" dirty="0"/>
          </a:p>
        </p:txBody>
      </p:sp>
      <p:sp>
        <p:nvSpPr>
          <p:cNvPr id="4" name="Text Placeholder 3"/>
          <p:cNvSpPr>
            <a:spLocks noGrp="1"/>
          </p:cNvSpPr>
          <p:nvPr>
            <p:ph type="body" sz="half" idx="2"/>
          </p:nvPr>
        </p:nvSpPr>
        <p:spPr>
          <a:xfrm>
            <a:off x="381000" y="5533218"/>
            <a:ext cx="8153400" cy="768350"/>
          </a:xfrm>
        </p:spPr>
        <p:txBody>
          <a:bodyPr>
            <a:normAutofit/>
          </a:bodyPr>
          <a:lstStyle/>
          <a:p>
            <a:r>
              <a:rPr lang="en-US" dirty="0" smtClean="0"/>
              <a:t>This city is on the eastern side of Missouri, near where the Missouri River converges with the Mississippi.  It is the home of the Gateway Arch and was the point from whence Lewis and Clark and the Corps of Discovery embarked to explore the Louisiana Territory in 1804. </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Juneau.gif"/>
          <p:cNvPicPr>
            <a:picLocks noGrp="1" noChangeAspect="1"/>
          </p:cNvPicPr>
          <p:nvPr>
            <p:ph type="pic" idx="1"/>
          </p:nvPr>
        </p:nvPicPr>
        <p:blipFill>
          <a:blip r:embed="rId2" cstate="print"/>
          <a:srcRect l="893" r="893"/>
          <a:stretch>
            <a:fillRect/>
          </a:stretch>
        </p:blipFill>
        <p:spPr/>
      </p:pic>
      <p:sp>
        <p:nvSpPr>
          <p:cNvPr id="3" name="Title 2"/>
          <p:cNvSpPr>
            <a:spLocks noGrp="1"/>
          </p:cNvSpPr>
          <p:nvPr>
            <p:ph type="title"/>
          </p:nvPr>
        </p:nvSpPr>
        <p:spPr/>
        <p:txBody>
          <a:bodyPr/>
          <a:lstStyle/>
          <a:p>
            <a:r>
              <a:rPr lang="en-US" dirty="0" smtClean="0"/>
              <a:t>Juneau</a:t>
            </a:r>
            <a:endParaRPr lang="en-US" dirty="0"/>
          </a:p>
        </p:txBody>
      </p:sp>
      <p:sp>
        <p:nvSpPr>
          <p:cNvPr id="4" name="Text Placeholder 3"/>
          <p:cNvSpPr>
            <a:spLocks noGrp="1"/>
          </p:cNvSpPr>
          <p:nvPr>
            <p:ph type="body" sz="half" idx="2"/>
          </p:nvPr>
        </p:nvSpPr>
        <p:spPr>
          <a:xfrm>
            <a:off x="381000" y="5533218"/>
            <a:ext cx="8305800" cy="768350"/>
          </a:xfrm>
        </p:spPr>
        <p:txBody>
          <a:bodyPr/>
          <a:lstStyle/>
          <a:p>
            <a:r>
              <a:rPr lang="en-US" dirty="0" smtClean="0"/>
              <a:t>This city is the capital of Alaska, and is only accessible by air or by sea – there is no interstate highway system which serves the area!</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non-contiguous states – Alaska and Hawaii</a:t>
            </a:r>
            <a:endParaRPr lang="en-US" dirty="0"/>
          </a:p>
        </p:txBody>
      </p:sp>
      <p:sp>
        <p:nvSpPr>
          <p:cNvPr id="6" name="Text Placeholder 5"/>
          <p:cNvSpPr>
            <a:spLocks noGrp="1"/>
          </p:cNvSpPr>
          <p:nvPr>
            <p:ph type="body" idx="2"/>
          </p:nvPr>
        </p:nvSpPr>
        <p:spPr/>
        <p:txBody>
          <a:bodyPr>
            <a:normAutofit/>
          </a:bodyPr>
          <a:lstStyle/>
          <a:p>
            <a:r>
              <a:rPr lang="en-US" sz="1800" b="1" u="sng" dirty="0" smtClean="0">
                <a:solidFill>
                  <a:schemeClr val="accent1">
                    <a:lumMod val="75000"/>
                  </a:schemeClr>
                </a:solidFill>
              </a:rPr>
              <a:t>NON-CONTIGUOUS STATES</a:t>
            </a:r>
            <a:r>
              <a:rPr lang="en-US" sz="2000" b="1" dirty="0" smtClean="0">
                <a:solidFill>
                  <a:schemeClr val="accent1">
                    <a:lumMod val="75000"/>
                  </a:schemeClr>
                </a:solidFill>
              </a:rPr>
              <a:t>: </a:t>
            </a:r>
          </a:p>
          <a:p>
            <a:r>
              <a:rPr lang="en-US" sz="1800" b="1" dirty="0" smtClean="0"/>
              <a:t>The non-contiguous states are not attached to the  forty-eight (48) continuous” states.</a:t>
            </a:r>
          </a:p>
          <a:p>
            <a:endParaRPr lang="en-US" sz="2000" b="1" dirty="0" smtClean="0"/>
          </a:p>
          <a:p>
            <a:pPr>
              <a:buFont typeface="Arial" pitchFamily="34" charset="0"/>
              <a:buChar char="•"/>
            </a:pPr>
            <a:r>
              <a:rPr lang="en-US" sz="2000" b="1" dirty="0" smtClean="0"/>
              <a:t>Alaska</a:t>
            </a:r>
          </a:p>
          <a:p>
            <a:pPr>
              <a:buFont typeface="Arial" pitchFamily="34" charset="0"/>
              <a:buChar char="•"/>
            </a:pPr>
            <a:r>
              <a:rPr lang="en-US" sz="2000" b="1" dirty="0" smtClean="0"/>
              <a:t>Hawaii</a:t>
            </a:r>
          </a:p>
        </p:txBody>
      </p:sp>
      <p:pic>
        <p:nvPicPr>
          <p:cNvPr id="7" name="Content Placeholder 6" descr="Alaska and Hawaii.jpg"/>
          <p:cNvPicPr>
            <a:picLocks noGrp="1" noChangeAspect="1"/>
          </p:cNvPicPr>
          <p:nvPr>
            <p:ph sz="half" idx="1"/>
          </p:nvPr>
        </p:nvPicPr>
        <p:blipFill>
          <a:blip r:embed="rId2" cstate="print"/>
          <a:stretch>
            <a:fillRect/>
          </a:stretch>
        </p:blipFill>
        <p:spPr>
          <a:xfrm>
            <a:off x="3647003" y="762000"/>
            <a:ext cx="4932218" cy="4267200"/>
          </a:xfr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Texas Major Cities.gif"/>
          <p:cNvPicPr>
            <a:picLocks noGrp="1" noChangeAspect="1"/>
          </p:cNvPicPr>
          <p:nvPr>
            <p:ph type="pic" idx="1"/>
          </p:nvPr>
        </p:nvPicPr>
        <p:blipFill>
          <a:blip r:embed="rId2" cstate="print"/>
          <a:srcRect t="12640" b="12640"/>
          <a:stretch>
            <a:fillRect/>
          </a:stretch>
        </p:blipFill>
        <p:spPr>
          <a:xfrm>
            <a:off x="3505200" y="533400"/>
            <a:ext cx="5029200" cy="3657600"/>
          </a:xfrm>
        </p:spPr>
      </p:pic>
      <p:sp>
        <p:nvSpPr>
          <p:cNvPr id="3" name="Title 2"/>
          <p:cNvSpPr>
            <a:spLocks noGrp="1"/>
          </p:cNvSpPr>
          <p:nvPr>
            <p:ph type="title"/>
          </p:nvPr>
        </p:nvSpPr>
        <p:spPr/>
        <p:txBody>
          <a:bodyPr/>
          <a:lstStyle/>
          <a:p>
            <a:r>
              <a:rPr lang="en-US" dirty="0" smtClean="0"/>
              <a:t>San Antonio</a:t>
            </a:r>
            <a:endParaRPr lang="en-US" dirty="0"/>
          </a:p>
        </p:txBody>
      </p:sp>
      <p:sp>
        <p:nvSpPr>
          <p:cNvPr id="4" name="Text Placeholder 3"/>
          <p:cNvSpPr>
            <a:spLocks noGrp="1"/>
          </p:cNvSpPr>
          <p:nvPr>
            <p:ph type="body" sz="half" idx="2"/>
          </p:nvPr>
        </p:nvSpPr>
        <p:spPr>
          <a:xfrm>
            <a:off x="381000" y="5533218"/>
            <a:ext cx="8305800" cy="768350"/>
          </a:xfrm>
        </p:spPr>
        <p:txBody>
          <a:bodyPr/>
          <a:lstStyle/>
          <a:p>
            <a:r>
              <a:rPr lang="en-US" dirty="0" smtClean="0"/>
              <a:t>This Texas city is the home of the Alamo, the River Walk, and the3-time NBA champion Spurs.</a:t>
            </a:r>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Santa Fe</a:t>
            </a:r>
            <a:endParaRPr lang="en-US" dirty="0"/>
          </a:p>
        </p:txBody>
      </p:sp>
      <p:sp>
        <p:nvSpPr>
          <p:cNvPr id="4" name="Text Placeholder 3"/>
          <p:cNvSpPr>
            <a:spLocks noGrp="1"/>
          </p:cNvSpPr>
          <p:nvPr>
            <p:ph type="body" sz="half" idx="2"/>
          </p:nvPr>
        </p:nvSpPr>
        <p:spPr>
          <a:xfrm>
            <a:off x="381000" y="5533218"/>
            <a:ext cx="8001000" cy="768350"/>
          </a:xfrm>
        </p:spPr>
        <p:txBody>
          <a:bodyPr/>
          <a:lstStyle/>
          <a:p>
            <a:r>
              <a:rPr lang="en-US" dirty="0" smtClean="0"/>
              <a:t>The capital of New Mexico and the end of the road for an important “trail” from the 1800s. </a:t>
            </a:r>
          </a:p>
          <a:p>
            <a:endParaRPr lang="en-US" dirty="0"/>
          </a:p>
        </p:txBody>
      </p:sp>
      <p:pic>
        <p:nvPicPr>
          <p:cNvPr id="7" name="Picture Placeholder 6" descr="New Mexico.gif"/>
          <p:cNvPicPr>
            <a:picLocks noGrp="1" noChangeAspect="1"/>
          </p:cNvPicPr>
          <p:nvPr>
            <p:ph type="pic" idx="1"/>
          </p:nvPr>
        </p:nvPicPr>
        <p:blipFill>
          <a:blip r:embed="rId2" cstate="print"/>
          <a:srcRect t="5394" b="5394"/>
          <a:stretch>
            <a:fillRect/>
          </a:stretch>
        </p:blipFill>
        <p:spPr>
          <a:xfrm>
            <a:off x="3505200" y="304800"/>
            <a:ext cx="5029200" cy="4953000"/>
          </a:xfr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Great Lakes Region.png"/>
          <p:cNvPicPr>
            <a:picLocks noGrp="1" noChangeAspect="1"/>
          </p:cNvPicPr>
          <p:nvPr>
            <p:ph type="pic" idx="1"/>
          </p:nvPr>
        </p:nvPicPr>
        <p:blipFill>
          <a:blip r:embed="rId2" cstate="print"/>
          <a:srcRect t="5836" b="5836"/>
          <a:stretch>
            <a:fillRect/>
          </a:stretch>
        </p:blipFill>
        <p:spPr>
          <a:xfrm>
            <a:off x="1447800" y="615950"/>
            <a:ext cx="7086600" cy="4184650"/>
          </a:xfrm>
        </p:spPr>
      </p:pic>
      <p:sp>
        <p:nvSpPr>
          <p:cNvPr id="3" name="Title 2"/>
          <p:cNvSpPr>
            <a:spLocks noGrp="1"/>
          </p:cNvSpPr>
          <p:nvPr>
            <p:ph type="title"/>
          </p:nvPr>
        </p:nvSpPr>
        <p:spPr/>
        <p:txBody>
          <a:bodyPr/>
          <a:lstStyle/>
          <a:p>
            <a:r>
              <a:rPr lang="en-US" dirty="0" smtClean="0"/>
              <a:t>Chicago</a:t>
            </a:r>
            <a:endParaRPr lang="en-US" dirty="0"/>
          </a:p>
        </p:txBody>
      </p:sp>
      <p:sp>
        <p:nvSpPr>
          <p:cNvPr id="4" name="Text Placeholder 3"/>
          <p:cNvSpPr>
            <a:spLocks noGrp="1"/>
          </p:cNvSpPr>
          <p:nvPr>
            <p:ph type="body" sz="half" idx="2"/>
          </p:nvPr>
        </p:nvSpPr>
        <p:spPr>
          <a:xfrm>
            <a:off x="381000" y="5533218"/>
            <a:ext cx="8305800" cy="768350"/>
          </a:xfrm>
        </p:spPr>
        <p:txBody>
          <a:bodyPr/>
          <a:lstStyle/>
          <a:p>
            <a:r>
              <a:rPr lang="en-US" dirty="0" smtClean="0"/>
              <a:t>This Illinois city is located on the shores of Lake Michigan.  It is known as the “Windy City” and was the center of the meatpacking industry in the United States.  The Haymarket Riot happened here.</a:t>
            </a:r>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Denver.jpg"/>
          <p:cNvPicPr>
            <a:picLocks noGrp="1" noChangeAspect="1"/>
          </p:cNvPicPr>
          <p:nvPr>
            <p:ph type="pic" idx="1"/>
          </p:nvPr>
        </p:nvPicPr>
        <p:blipFill>
          <a:blip r:embed="rId2" cstate="print"/>
          <a:srcRect t="3247" b="3247"/>
          <a:stretch>
            <a:fillRect/>
          </a:stretch>
        </p:blipFill>
        <p:spPr/>
      </p:pic>
      <p:sp>
        <p:nvSpPr>
          <p:cNvPr id="3" name="Title 2"/>
          <p:cNvSpPr>
            <a:spLocks noGrp="1"/>
          </p:cNvSpPr>
          <p:nvPr>
            <p:ph type="title"/>
          </p:nvPr>
        </p:nvSpPr>
        <p:spPr/>
        <p:txBody>
          <a:bodyPr/>
          <a:lstStyle/>
          <a:p>
            <a:r>
              <a:rPr lang="en-US" dirty="0" smtClean="0"/>
              <a:t>Denver</a:t>
            </a:r>
            <a:endParaRPr lang="en-US" dirty="0"/>
          </a:p>
        </p:txBody>
      </p:sp>
      <p:sp>
        <p:nvSpPr>
          <p:cNvPr id="4" name="Text Placeholder 3"/>
          <p:cNvSpPr>
            <a:spLocks noGrp="1"/>
          </p:cNvSpPr>
          <p:nvPr>
            <p:ph type="body" sz="half" idx="2"/>
          </p:nvPr>
        </p:nvSpPr>
        <p:spPr>
          <a:xfrm>
            <a:off x="381000" y="5533218"/>
            <a:ext cx="7696200" cy="768350"/>
          </a:xfrm>
        </p:spPr>
        <p:txBody>
          <a:bodyPr/>
          <a:lstStyle/>
          <a:p>
            <a:r>
              <a:rPr lang="en-US" dirty="0" smtClean="0"/>
              <a:t>This former mining city is literally a “Mile High” city; it is also the capital of Colorado</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Seattle.jpg"/>
          <p:cNvPicPr>
            <a:picLocks noGrp="1" noChangeAspect="1"/>
          </p:cNvPicPr>
          <p:nvPr>
            <p:ph type="pic" idx="1"/>
          </p:nvPr>
        </p:nvPicPr>
        <p:blipFill>
          <a:blip r:embed="rId2" cstate="print"/>
          <a:srcRect l="3708" r="3708"/>
          <a:stretch>
            <a:fillRect/>
          </a:stretch>
        </p:blipFill>
        <p:spPr>
          <a:xfrm>
            <a:off x="3124200" y="616633"/>
            <a:ext cx="5410200" cy="3934691"/>
          </a:xfrm>
        </p:spPr>
      </p:pic>
      <p:sp>
        <p:nvSpPr>
          <p:cNvPr id="3" name="Title 2"/>
          <p:cNvSpPr>
            <a:spLocks noGrp="1"/>
          </p:cNvSpPr>
          <p:nvPr>
            <p:ph type="title"/>
          </p:nvPr>
        </p:nvSpPr>
        <p:spPr/>
        <p:txBody>
          <a:bodyPr/>
          <a:lstStyle/>
          <a:p>
            <a:r>
              <a:rPr lang="en-US" dirty="0" smtClean="0"/>
              <a:t>Seattle</a:t>
            </a:r>
            <a:endParaRPr lang="en-US" dirty="0"/>
          </a:p>
        </p:txBody>
      </p:sp>
      <p:sp>
        <p:nvSpPr>
          <p:cNvPr id="4" name="Text Placeholder 3"/>
          <p:cNvSpPr>
            <a:spLocks noGrp="1"/>
          </p:cNvSpPr>
          <p:nvPr>
            <p:ph type="body" sz="half" idx="2"/>
          </p:nvPr>
        </p:nvSpPr>
        <p:spPr>
          <a:xfrm>
            <a:off x="381000" y="5533218"/>
            <a:ext cx="8305800" cy="768350"/>
          </a:xfrm>
        </p:spPr>
        <p:txBody>
          <a:bodyPr/>
          <a:lstStyle/>
          <a:p>
            <a:r>
              <a:rPr lang="en-US" dirty="0" smtClean="0"/>
              <a:t>The home of the Space Needle, this city is located along the shores of Puget Sound.  It is the home of Microsoft and Starbucks Coffee – and on a clear day, it is dwarfed by Mt. Rainier. </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Salt Lake City.jpg"/>
          <p:cNvPicPr>
            <a:picLocks noGrp="1" noChangeAspect="1"/>
          </p:cNvPicPr>
          <p:nvPr>
            <p:ph type="pic" idx="1"/>
          </p:nvPr>
        </p:nvPicPr>
        <p:blipFill>
          <a:blip r:embed="rId2" cstate="print"/>
          <a:srcRect l="6878" r="6878"/>
          <a:stretch>
            <a:fillRect/>
          </a:stretch>
        </p:blipFill>
        <p:spPr>
          <a:xfrm>
            <a:off x="3505200" y="615950"/>
            <a:ext cx="3429000" cy="4718050"/>
          </a:xfrm>
        </p:spPr>
      </p:pic>
      <p:sp>
        <p:nvSpPr>
          <p:cNvPr id="3" name="Title 2"/>
          <p:cNvSpPr>
            <a:spLocks noGrp="1"/>
          </p:cNvSpPr>
          <p:nvPr>
            <p:ph type="title"/>
          </p:nvPr>
        </p:nvSpPr>
        <p:spPr/>
        <p:txBody>
          <a:bodyPr/>
          <a:lstStyle/>
          <a:p>
            <a:r>
              <a:rPr lang="en-US" dirty="0" smtClean="0"/>
              <a:t>Salt Lake City</a:t>
            </a:r>
            <a:endParaRPr lang="en-US" dirty="0"/>
          </a:p>
        </p:txBody>
      </p:sp>
      <p:sp>
        <p:nvSpPr>
          <p:cNvPr id="4" name="Text Placeholder 3"/>
          <p:cNvSpPr>
            <a:spLocks noGrp="1"/>
          </p:cNvSpPr>
          <p:nvPr>
            <p:ph type="body" sz="half" idx="2"/>
          </p:nvPr>
        </p:nvSpPr>
        <p:spPr>
          <a:xfrm>
            <a:off x="381000" y="5533218"/>
            <a:ext cx="7924800" cy="768350"/>
          </a:xfrm>
        </p:spPr>
        <p:txBody>
          <a:bodyPr/>
          <a:lstStyle/>
          <a:p>
            <a:r>
              <a:rPr lang="en-US" dirty="0" smtClean="0"/>
              <a:t>This city is the capital of Utah, located on the shore of its namesake body of water. </a:t>
            </a:r>
          </a:p>
          <a:p>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Great Lakes Region.png"/>
          <p:cNvPicPr>
            <a:picLocks noGrp="1" noChangeAspect="1"/>
          </p:cNvPicPr>
          <p:nvPr>
            <p:ph type="pic" idx="1"/>
          </p:nvPr>
        </p:nvPicPr>
        <p:blipFill>
          <a:blip r:embed="rId2" cstate="print"/>
          <a:srcRect l="4038" r="4038"/>
          <a:stretch>
            <a:fillRect/>
          </a:stretch>
        </p:blipFill>
        <p:spPr/>
      </p:pic>
      <p:sp>
        <p:nvSpPr>
          <p:cNvPr id="3" name="Title 2"/>
          <p:cNvSpPr>
            <a:spLocks noGrp="1"/>
          </p:cNvSpPr>
          <p:nvPr>
            <p:ph type="title"/>
          </p:nvPr>
        </p:nvSpPr>
        <p:spPr/>
        <p:txBody>
          <a:bodyPr/>
          <a:lstStyle/>
          <a:p>
            <a:r>
              <a:rPr lang="en-US" dirty="0" smtClean="0"/>
              <a:t>Detroit</a:t>
            </a:r>
            <a:endParaRPr lang="en-US" dirty="0"/>
          </a:p>
        </p:txBody>
      </p:sp>
      <p:sp>
        <p:nvSpPr>
          <p:cNvPr id="4" name="Text Placeholder 3"/>
          <p:cNvSpPr>
            <a:spLocks noGrp="1"/>
          </p:cNvSpPr>
          <p:nvPr>
            <p:ph type="body" sz="half" idx="2"/>
          </p:nvPr>
        </p:nvSpPr>
        <p:spPr>
          <a:xfrm>
            <a:off x="381000" y="5533218"/>
            <a:ext cx="8001000" cy="768350"/>
          </a:xfrm>
        </p:spPr>
        <p:txBody>
          <a:bodyPr/>
          <a:lstStyle/>
          <a:p>
            <a:r>
              <a:rPr lang="en-US" dirty="0" smtClean="0"/>
              <a:t>Known as “the Motor City,” this was once the center of the automobile industry in the US. </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San Diego.jpg"/>
          <p:cNvPicPr>
            <a:picLocks noGrp="1" noChangeAspect="1"/>
          </p:cNvPicPr>
          <p:nvPr>
            <p:ph type="pic" idx="1"/>
          </p:nvPr>
        </p:nvPicPr>
        <p:blipFill>
          <a:blip r:embed="rId2" cstate="print"/>
          <a:srcRect l="3477" r="3477"/>
          <a:stretch>
            <a:fillRect/>
          </a:stretch>
        </p:blipFill>
        <p:spPr>
          <a:xfrm>
            <a:off x="3505200" y="381000"/>
            <a:ext cx="2895600" cy="4800600"/>
          </a:xfrm>
        </p:spPr>
      </p:pic>
      <p:sp>
        <p:nvSpPr>
          <p:cNvPr id="3" name="Title 2"/>
          <p:cNvSpPr>
            <a:spLocks noGrp="1"/>
          </p:cNvSpPr>
          <p:nvPr>
            <p:ph type="title"/>
          </p:nvPr>
        </p:nvSpPr>
        <p:spPr/>
        <p:txBody>
          <a:bodyPr/>
          <a:lstStyle/>
          <a:p>
            <a:r>
              <a:rPr lang="en-US" dirty="0" smtClean="0"/>
              <a:t>San Francisco </a:t>
            </a:r>
            <a:endParaRPr lang="en-US" dirty="0"/>
          </a:p>
        </p:txBody>
      </p:sp>
      <p:sp>
        <p:nvSpPr>
          <p:cNvPr id="4" name="Text Placeholder 3"/>
          <p:cNvSpPr>
            <a:spLocks noGrp="1"/>
          </p:cNvSpPr>
          <p:nvPr>
            <p:ph type="body" sz="half" idx="2"/>
          </p:nvPr>
        </p:nvSpPr>
        <p:spPr>
          <a:xfrm>
            <a:off x="381000" y="5533218"/>
            <a:ext cx="8610600" cy="768350"/>
          </a:xfrm>
        </p:spPr>
        <p:txBody>
          <a:bodyPr/>
          <a:lstStyle/>
          <a:p>
            <a:r>
              <a:rPr lang="en-US" dirty="0" smtClean="0"/>
              <a:t>The Golden Gate Bridge, Ghirardelli Chocolates, and trolley cars define this city by the bay, located in Central California.   It is one of the most diverse and tolerant cities in the United States. </a:t>
            </a:r>
          </a:p>
          <a:p>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Hawaii.gif"/>
          <p:cNvPicPr>
            <a:picLocks noGrp="1" noChangeAspect="1"/>
          </p:cNvPicPr>
          <p:nvPr>
            <p:ph type="pic" idx="1"/>
          </p:nvPr>
        </p:nvPicPr>
        <p:blipFill>
          <a:blip r:embed="rId2" cstate="print"/>
          <a:srcRect l="5885" r="5885"/>
          <a:stretch>
            <a:fillRect/>
          </a:stretch>
        </p:blipFill>
        <p:spPr/>
      </p:pic>
      <p:sp>
        <p:nvSpPr>
          <p:cNvPr id="3" name="Title 2"/>
          <p:cNvSpPr>
            <a:spLocks noGrp="1"/>
          </p:cNvSpPr>
          <p:nvPr>
            <p:ph type="title"/>
          </p:nvPr>
        </p:nvSpPr>
        <p:spPr/>
        <p:txBody>
          <a:bodyPr/>
          <a:lstStyle/>
          <a:p>
            <a:r>
              <a:rPr lang="en-US" dirty="0" smtClean="0"/>
              <a:t>Honolulu, </a:t>
            </a:r>
            <a:r>
              <a:rPr lang="en-US" dirty="0" err="1" smtClean="0"/>
              <a:t>HAwaii</a:t>
            </a:r>
            <a:endParaRPr lang="en-US" dirty="0"/>
          </a:p>
        </p:txBody>
      </p:sp>
      <p:sp>
        <p:nvSpPr>
          <p:cNvPr id="4" name="Text Placeholder 3"/>
          <p:cNvSpPr>
            <a:spLocks noGrp="1"/>
          </p:cNvSpPr>
          <p:nvPr>
            <p:ph type="body" sz="half" idx="2"/>
          </p:nvPr>
        </p:nvSpPr>
        <p:spPr>
          <a:xfrm>
            <a:off x="381000" y="5533218"/>
            <a:ext cx="8534400" cy="768350"/>
          </a:xfrm>
        </p:spPr>
        <p:txBody>
          <a:bodyPr/>
          <a:lstStyle/>
          <a:p>
            <a:r>
              <a:rPr lang="en-US" dirty="0" smtClean="0"/>
              <a:t>This city is the capital of Hawaii, and one of the most popular tourist destinations in the US. </a:t>
            </a:r>
          </a:p>
          <a:p>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Pennsylvania.jpg"/>
          <p:cNvPicPr>
            <a:picLocks noGrp="1" noChangeAspect="1"/>
          </p:cNvPicPr>
          <p:nvPr>
            <p:ph type="pic" idx="1"/>
          </p:nvPr>
        </p:nvPicPr>
        <p:blipFill>
          <a:blip r:embed="rId2" cstate="print"/>
          <a:srcRect t="3659" b="3659"/>
          <a:stretch>
            <a:fillRect/>
          </a:stretch>
        </p:blipFill>
        <p:spPr/>
      </p:pic>
      <p:sp>
        <p:nvSpPr>
          <p:cNvPr id="3" name="Title 2"/>
          <p:cNvSpPr>
            <a:spLocks noGrp="1"/>
          </p:cNvSpPr>
          <p:nvPr>
            <p:ph type="title"/>
          </p:nvPr>
        </p:nvSpPr>
        <p:spPr/>
        <p:txBody>
          <a:bodyPr/>
          <a:lstStyle/>
          <a:p>
            <a:r>
              <a:rPr lang="en-US" dirty="0" smtClean="0"/>
              <a:t>Philadelphia</a:t>
            </a:r>
            <a:endParaRPr lang="en-US" dirty="0"/>
          </a:p>
        </p:txBody>
      </p:sp>
      <p:sp>
        <p:nvSpPr>
          <p:cNvPr id="4" name="Text Placeholder 3"/>
          <p:cNvSpPr>
            <a:spLocks noGrp="1"/>
          </p:cNvSpPr>
          <p:nvPr>
            <p:ph type="body" sz="half" idx="2"/>
          </p:nvPr>
        </p:nvSpPr>
        <p:spPr>
          <a:xfrm>
            <a:off x="381000" y="5533218"/>
            <a:ext cx="8153400" cy="768350"/>
          </a:xfrm>
        </p:spPr>
        <p:txBody>
          <a:bodyPr/>
          <a:lstStyle/>
          <a:p>
            <a:r>
              <a:rPr lang="en-US" dirty="0" smtClean="0"/>
              <a:t>This city is mistakenly believed to be the “City of Brotherly Love.”  It is the largest city in Pennsylvania, but really, it’s a suburb of Delaware and the home of the most hateful sports fans in America: Phillies and Eagles fans.</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pacific coast states</a:t>
            </a:r>
            <a:endParaRPr lang="en-US" dirty="0"/>
          </a:p>
        </p:txBody>
      </p:sp>
      <p:sp>
        <p:nvSpPr>
          <p:cNvPr id="3" name="Text Placeholder 2"/>
          <p:cNvSpPr>
            <a:spLocks noGrp="1"/>
          </p:cNvSpPr>
          <p:nvPr>
            <p:ph type="body" idx="2"/>
          </p:nvPr>
        </p:nvSpPr>
        <p:spPr/>
        <p:txBody>
          <a:bodyPr>
            <a:normAutofit/>
          </a:bodyPr>
          <a:lstStyle/>
          <a:p>
            <a:r>
              <a:rPr lang="en-US" sz="1800" b="1" dirty="0" smtClean="0">
                <a:solidFill>
                  <a:schemeClr val="accent1">
                    <a:lumMod val="75000"/>
                  </a:schemeClr>
                </a:solidFill>
              </a:rPr>
              <a:t>THE PACIFIC COAST STATES </a:t>
            </a:r>
            <a:r>
              <a:rPr lang="en-US" sz="1800" b="1" dirty="0" smtClean="0"/>
              <a:t>– </a:t>
            </a:r>
          </a:p>
          <a:p>
            <a:r>
              <a:rPr lang="en-US" sz="1800" b="1" dirty="0" smtClean="0"/>
              <a:t>All of the states in the contiguous United States which border the Pacific Ocean are known as the Pacific Coast States: </a:t>
            </a:r>
          </a:p>
          <a:p>
            <a:endParaRPr lang="en-US" sz="1800" b="1" dirty="0" smtClean="0"/>
          </a:p>
          <a:p>
            <a:pPr>
              <a:buFont typeface="Arial" pitchFamily="34" charset="0"/>
              <a:buChar char="•"/>
            </a:pPr>
            <a:r>
              <a:rPr lang="en-US" sz="1800" b="1" dirty="0" smtClean="0"/>
              <a:t>Washington</a:t>
            </a:r>
          </a:p>
          <a:p>
            <a:pPr>
              <a:buFont typeface="Arial" pitchFamily="34" charset="0"/>
              <a:buChar char="•"/>
            </a:pPr>
            <a:endParaRPr lang="en-US" sz="1800" b="1" dirty="0" smtClean="0"/>
          </a:p>
          <a:p>
            <a:pPr>
              <a:buFont typeface="Arial" pitchFamily="34" charset="0"/>
              <a:buChar char="•"/>
            </a:pPr>
            <a:r>
              <a:rPr lang="en-US" sz="1800" b="1" dirty="0" smtClean="0"/>
              <a:t>Oregon</a:t>
            </a:r>
          </a:p>
          <a:p>
            <a:pPr>
              <a:buFont typeface="Arial" pitchFamily="34" charset="0"/>
              <a:buChar char="•"/>
            </a:pPr>
            <a:endParaRPr lang="en-US" sz="1800" b="1" dirty="0" smtClean="0"/>
          </a:p>
          <a:p>
            <a:pPr>
              <a:buFont typeface="Arial" pitchFamily="34" charset="0"/>
              <a:buChar char="•"/>
            </a:pPr>
            <a:r>
              <a:rPr lang="en-US" sz="1800" b="1" dirty="0" smtClean="0"/>
              <a:t>California</a:t>
            </a:r>
            <a:endParaRPr lang="en-US" sz="1800" b="1" dirty="0"/>
          </a:p>
        </p:txBody>
      </p:sp>
      <p:pic>
        <p:nvPicPr>
          <p:cNvPr id="5" name="Content Placeholder 4" descr="Pacific Coast States.gif"/>
          <p:cNvPicPr>
            <a:picLocks noGrp="1" noChangeAspect="1"/>
          </p:cNvPicPr>
          <p:nvPr>
            <p:ph sz="half" idx="1"/>
          </p:nvPr>
        </p:nvPicPr>
        <p:blipFill>
          <a:blip r:embed="rId2" cstate="print"/>
          <a:stretch>
            <a:fillRect/>
          </a:stretch>
        </p:blipFill>
        <p:spPr>
          <a:xfrm>
            <a:off x="3200400" y="1328314"/>
            <a:ext cx="5791199" cy="3545912"/>
          </a:xfr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Oakland</a:t>
            </a:r>
            <a:endParaRPr lang="en-US" dirty="0"/>
          </a:p>
        </p:txBody>
      </p:sp>
      <p:sp>
        <p:nvSpPr>
          <p:cNvPr id="4" name="Text Placeholder 3"/>
          <p:cNvSpPr>
            <a:spLocks noGrp="1"/>
          </p:cNvSpPr>
          <p:nvPr>
            <p:ph type="body" sz="half" idx="2"/>
          </p:nvPr>
        </p:nvSpPr>
        <p:spPr>
          <a:xfrm>
            <a:off x="381000" y="5533218"/>
            <a:ext cx="8153400" cy="768350"/>
          </a:xfrm>
        </p:spPr>
        <p:txBody>
          <a:bodyPr/>
          <a:lstStyle/>
          <a:p>
            <a:r>
              <a:rPr lang="en-US" dirty="0" smtClean="0"/>
              <a:t>Located across the bay from San Francisco, this city is a major port city and the home the A’s the Raiders, and the Black Panther Party. </a:t>
            </a:r>
          </a:p>
          <a:p>
            <a:endParaRPr lang="en-US" dirty="0"/>
          </a:p>
        </p:txBody>
      </p:sp>
      <p:pic>
        <p:nvPicPr>
          <p:cNvPr id="9" name="Picture Placeholder 8" descr="Oakland Map.jpg"/>
          <p:cNvPicPr>
            <a:picLocks noGrp="1" noChangeAspect="1"/>
          </p:cNvPicPr>
          <p:nvPr>
            <p:ph type="pic" idx="1"/>
          </p:nvPr>
        </p:nvPicPr>
        <p:blipFill>
          <a:blip r:embed="rId2" cstate="print"/>
          <a:srcRect l="3944" r="3944"/>
          <a:stretch>
            <a:fillRect/>
          </a:stretch>
        </p:blipFill>
        <p:spPr>
          <a:xfrm>
            <a:off x="3505200" y="615950"/>
            <a:ext cx="3810000" cy="4641850"/>
          </a:xfr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Georgia.gif"/>
          <p:cNvPicPr>
            <a:picLocks noGrp="1" noChangeAspect="1"/>
          </p:cNvPicPr>
          <p:nvPr>
            <p:ph type="pic" idx="1"/>
          </p:nvPr>
        </p:nvPicPr>
        <p:blipFill>
          <a:blip r:embed="rId2" cstate="print"/>
          <a:srcRect t="1603" b="1603"/>
          <a:stretch>
            <a:fillRect/>
          </a:stretch>
        </p:blipFill>
        <p:spPr/>
      </p:pic>
      <p:sp>
        <p:nvSpPr>
          <p:cNvPr id="3" name="Title 2"/>
          <p:cNvSpPr>
            <a:spLocks noGrp="1"/>
          </p:cNvSpPr>
          <p:nvPr>
            <p:ph type="title"/>
          </p:nvPr>
        </p:nvSpPr>
        <p:spPr/>
        <p:txBody>
          <a:bodyPr/>
          <a:lstStyle/>
          <a:p>
            <a:r>
              <a:rPr lang="en-US" dirty="0" smtClean="0"/>
              <a:t>Atlanta</a:t>
            </a:r>
            <a:endParaRPr lang="en-US" dirty="0"/>
          </a:p>
        </p:txBody>
      </p:sp>
      <p:sp>
        <p:nvSpPr>
          <p:cNvPr id="4" name="Text Placeholder 3"/>
          <p:cNvSpPr>
            <a:spLocks noGrp="1"/>
          </p:cNvSpPr>
          <p:nvPr>
            <p:ph type="body" sz="half" idx="2"/>
          </p:nvPr>
        </p:nvSpPr>
        <p:spPr>
          <a:xfrm>
            <a:off x="381000" y="5533218"/>
            <a:ext cx="8229600" cy="768350"/>
          </a:xfrm>
        </p:spPr>
        <p:txBody>
          <a:bodyPr/>
          <a:lstStyle/>
          <a:p>
            <a:r>
              <a:rPr lang="en-US" dirty="0" smtClean="0"/>
              <a:t>This city is the capital of Georgia, and was burned to the ground in 1864 courtesy of William Tecumseh Sherman. </a:t>
            </a:r>
          </a:p>
          <a:p>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Boston.jpg"/>
          <p:cNvPicPr>
            <a:picLocks noGrp="1" noChangeAspect="1"/>
          </p:cNvPicPr>
          <p:nvPr>
            <p:ph type="pic" idx="1"/>
          </p:nvPr>
        </p:nvPicPr>
        <p:blipFill>
          <a:blip r:embed="rId2" cstate="print"/>
          <a:srcRect t="3741" b="3741"/>
          <a:stretch>
            <a:fillRect/>
          </a:stretch>
        </p:blipFill>
        <p:spPr/>
      </p:pic>
      <p:sp>
        <p:nvSpPr>
          <p:cNvPr id="3" name="Title 2"/>
          <p:cNvSpPr>
            <a:spLocks noGrp="1"/>
          </p:cNvSpPr>
          <p:nvPr>
            <p:ph type="title"/>
          </p:nvPr>
        </p:nvSpPr>
        <p:spPr/>
        <p:txBody>
          <a:bodyPr/>
          <a:lstStyle/>
          <a:p>
            <a:r>
              <a:rPr lang="en-US" dirty="0" smtClean="0"/>
              <a:t>Boston</a:t>
            </a:r>
            <a:endParaRPr lang="en-US" dirty="0"/>
          </a:p>
        </p:txBody>
      </p:sp>
      <p:sp>
        <p:nvSpPr>
          <p:cNvPr id="4" name="Text Placeholder 3"/>
          <p:cNvSpPr>
            <a:spLocks noGrp="1"/>
          </p:cNvSpPr>
          <p:nvPr>
            <p:ph type="body" sz="half" idx="2"/>
          </p:nvPr>
        </p:nvSpPr>
        <p:spPr>
          <a:xfrm>
            <a:off x="381000" y="5533218"/>
            <a:ext cx="8153400" cy="1019982"/>
          </a:xfrm>
        </p:spPr>
        <p:txBody>
          <a:bodyPr>
            <a:normAutofit/>
          </a:bodyPr>
          <a:lstStyle/>
          <a:p>
            <a:r>
              <a:rPr lang="en-US" dirty="0" smtClean="0"/>
              <a:t>This city was the cradle of the American Revolution, and still celebrates its tremendous history with the Liberty Trail.  It is also the home of a major port, and the center of trade in the New England region.  Sports fans here have been able to enjoy the Celtics of the NBA, the Patriots of the NFL, and the Red Sox of Major League Baseball – and last year, they saw the Bruins bring back the Stanley Cup!</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Miami Map.jpg"/>
          <p:cNvPicPr>
            <a:picLocks noGrp="1" noChangeAspect="1"/>
          </p:cNvPicPr>
          <p:nvPr>
            <p:ph type="pic" idx="1"/>
          </p:nvPr>
        </p:nvPicPr>
        <p:blipFill>
          <a:blip r:embed="rId2" cstate="print"/>
          <a:srcRect l="83" r="83"/>
          <a:stretch>
            <a:fillRect/>
          </a:stretch>
        </p:blipFill>
        <p:spPr>
          <a:xfrm>
            <a:off x="3505200" y="615950"/>
            <a:ext cx="3733800" cy="4413250"/>
          </a:xfrm>
        </p:spPr>
      </p:pic>
      <p:sp>
        <p:nvSpPr>
          <p:cNvPr id="3" name="Title 2"/>
          <p:cNvSpPr>
            <a:spLocks noGrp="1"/>
          </p:cNvSpPr>
          <p:nvPr>
            <p:ph type="title"/>
          </p:nvPr>
        </p:nvSpPr>
        <p:spPr/>
        <p:txBody>
          <a:bodyPr/>
          <a:lstStyle/>
          <a:p>
            <a:r>
              <a:rPr lang="en-US" dirty="0" smtClean="0"/>
              <a:t>Miami</a:t>
            </a:r>
            <a:endParaRPr lang="en-US" dirty="0"/>
          </a:p>
        </p:txBody>
      </p:sp>
      <p:sp>
        <p:nvSpPr>
          <p:cNvPr id="4" name="Text Placeholder 3"/>
          <p:cNvSpPr>
            <a:spLocks noGrp="1"/>
          </p:cNvSpPr>
          <p:nvPr>
            <p:ph type="body" sz="half" idx="2"/>
          </p:nvPr>
        </p:nvSpPr>
        <p:spPr>
          <a:xfrm>
            <a:off x="381000" y="5533218"/>
            <a:ext cx="8382000" cy="768350"/>
          </a:xfrm>
        </p:spPr>
        <p:txBody>
          <a:bodyPr/>
          <a:lstStyle/>
          <a:p>
            <a:r>
              <a:rPr lang="en-US" dirty="0" smtClean="0"/>
              <a:t>The 2</a:t>
            </a:r>
            <a:r>
              <a:rPr lang="en-US" baseline="30000" dirty="0" smtClean="0"/>
              <a:t>nd</a:t>
            </a:r>
            <a:r>
              <a:rPr lang="en-US" dirty="0" smtClean="0"/>
              <a:t> largest city in Florida, this city is actually the center of the Caribbean in many regards.  Many of the citizens in this city are Spanish speakers – and natural born citizens of the United States.</a:t>
            </a:r>
          </a:p>
          <a:p>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Albuquerque</a:t>
            </a:r>
            <a:endParaRPr lang="en-US" dirty="0"/>
          </a:p>
        </p:txBody>
      </p:sp>
      <p:sp>
        <p:nvSpPr>
          <p:cNvPr id="4" name="Text Placeholder 3"/>
          <p:cNvSpPr>
            <a:spLocks noGrp="1"/>
          </p:cNvSpPr>
          <p:nvPr>
            <p:ph type="body" sz="half" idx="2"/>
          </p:nvPr>
        </p:nvSpPr>
        <p:spPr>
          <a:xfrm>
            <a:off x="381000" y="5533218"/>
            <a:ext cx="7162800" cy="768350"/>
          </a:xfrm>
        </p:spPr>
        <p:txBody>
          <a:bodyPr/>
          <a:lstStyle/>
          <a:p>
            <a:r>
              <a:rPr lang="en-US" dirty="0" smtClean="0"/>
              <a:t>This city is the largest in New Mexico and the home of the University of New Mexico.</a:t>
            </a:r>
          </a:p>
          <a:p>
            <a:endParaRPr lang="en-US" dirty="0"/>
          </a:p>
        </p:txBody>
      </p:sp>
      <p:pic>
        <p:nvPicPr>
          <p:cNvPr id="7" name="Picture Placeholder 6" descr="New Mexico.gif"/>
          <p:cNvPicPr>
            <a:picLocks noGrp="1" noChangeAspect="1"/>
          </p:cNvPicPr>
          <p:nvPr>
            <p:ph type="pic" idx="1"/>
          </p:nvPr>
        </p:nvPicPr>
        <p:blipFill>
          <a:blip r:embed="rId2" cstate="print"/>
          <a:srcRect l="2752" r="2752"/>
          <a:stretch>
            <a:fillRect/>
          </a:stretch>
        </p:blipFill>
        <p:spPr>
          <a:xfrm>
            <a:off x="3276600" y="615950"/>
            <a:ext cx="4038600" cy="4718050"/>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southwestern states</a:t>
            </a:r>
            <a:endParaRPr lang="en-US" dirty="0"/>
          </a:p>
        </p:txBody>
      </p:sp>
      <p:sp>
        <p:nvSpPr>
          <p:cNvPr id="3" name="Text Placeholder 2"/>
          <p:cNvSpPr>
            <a:spLocks noGrp="1"/>
          </p:cNvSpPr>
          <p:nvPr>
            <p:ph type="body" idx="2"/>
          </p:nvPr>
        </p:nvSpPr>
        <p:spPr/>
        <p:txBody>
          <a:bodyPr>
            <a:normAutofit/>
          </a:bodyPr>
          <a:lstStyle/>
          <a:p>
            <a:r>
              <a:rPr lang="en-US" sz="1800" b="1" dirty="0" smtClean="0">
                <a:solidFill>
                  <a:schemeClr val="accent1">
                    <a:lumMod val="75000"/>
                  </a:schemeClr>
                </a:solidFill>
              </a:rPr>
              <a:t>THE SOUTHWESTERN STATES </a:t>
            </a:r>
            <a:r>
              <a:rPr lang="en-US" sz="1800" dirty="0" smtClean="0"/>
              <a:t>– </a:t>
            </a:r>
          </a:p>
          <a:p>
            <a:r>
              <a:rPr lang="en-US" sz="1800" b="1" dirty="0" smtClean="0"/>
              <a:t>The four states known as the Southwestern states all share an mostly arid geographic landscape, and they form A   N  O  T.</a:t>
            </a:r>
          </a:p>
          <a:p>
            <a:endParaRPr lang="en-US" sz="1800" b="1" dirty="0" smtClean="0"/>
          </a:p>
          <a:p>
            <a:pPr>
              <a:buFont typeface="Arial" pitchFamily="34" charset="0"/>
              <a:buChar char="•"/>
            </a:pPr>
            <a:r>
              <a:rPr lang="en-US" sz="1800" b="1" dirty="0" smtClean="0"/>
              <a:t>Arizona</a:t>
            </a:r>
          </a:p>
          <a:p>
            <a:pPr>
              <a:buFont typeface="Arial" pitchFamily="34" charset="0"/>
              <a:buChar char="•"/>
            </a:pPr>
            <a:endParaRPr lang="en-US" sz="1800" b="1" dirty="0" smtClean="0"/>
          </a:p>
          <a:p>
            <a:pPr>
              <a:buFont typeface="Arial" pitchFamily="34" charset="0"/>
              <a:buChar char="•"/>
            </a:pPr>
            <a:r>
              <a:rPr lang="en-US" sz="1800" b="1" dirty="0" smtClean="0"/>
              <a:t>New Mexico</a:t>
            </a:r>
          </a:p>
          <a:p>
            <a:pPr>
              <a:buFont typeface="Arial" pitchFamily="34" charset="0"/>
              <a:buChar char="•"/>
            </a:pPr>
            <a:endParaRPr lang="en-US" sz="1800" b="1" dirty="0" smtClean="0"/>
          </a:p>
          <a:p>
            <a:pPr>
              <a:buFont typeface="Arial" pitchFamily="34" charset="0"/>
              <a:buChar char="•"/>
            </a:pPr>
            <a:r>
              <a:rPr lang="en-US" sz="1800" b="1" dirty="0" smtClean="0"/>
              <a:t>Oklahoma </a:t>
            </a:r>
          </a:p>
          <a:p>
            <a:pPr>
              <a:buFont typeface="Arial" pitchFamily="34" charset="0"/>
              <a:buChar char="•"/>
            </a:pPr>
            <a:endParaRPr lang="en-US" sz="1800" b="1" dirty="0" smtClean="0"/>
          </a:p>
          <a:p>
            <a:pPr>
              <a:buFont typeface="Arial" pitchFamily="34" charset="0"/>
              <a:buChar char="•"/>
            </a:pPr>
            <a:r>
              <a:rPr lang="en-US" sz="1800" b="1" dirty="0" smtClean="0"/>
              <a:t>Texas</a:t>
            </a:r>
          </a:p>
        </p:txBody>
      </p:sp>
      <p:pic>
        <p:nvPicPr>
          <p:cNvPr id="5" name="Content Placeholder 4" descr="Southwestern States.gif"/>
          <p:cNvPicPr>
            <a:picLocks noGrp="1" noChangeAspect="1"/>
          </p:cNvPicPr>
          <p:nvPr>
            <p:ph sz="half" idx="1"/>
          </p:nvPr>
        </p:nvPicPr>
        <p:blipFill>
          <a:blip r:embed="rId2" cstate="print"/>
          <a:stretch>
            <a:fillRect/>
          </a:stretch>
        </p:blipFill>
        <p:spPr>
          <a:xfrm>
            <a:off x="3693996" y="1447800"/>
            <a:ext cx="5226909" cy="3200400"/>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rocky mountain states</a:t>
            </a:r>
            <a:endParaRPr lang="en-US" dirty="0"/>
          </a:p>
        </p:txBody>
      </p:sp>
      <p:sp>
        <p:nvSpPr>
          <p:cNvPr id="3" name="Text Placeholder 2"/>
          <p:cNvSpPr>
            <a:spLocks noGrp="1"/>
          </p:cNvSpPr>
          <p:nvPr>
            <p:ph type="body" idx="2"/>
          </p:nvPr>
        </p:nvSpPr>
        <p:spPr>
          <a:xfrm>
            <a:off x="381000" y="609600"/>
            <a:ext cx="3008313" cy="4800600"/>
          </a:xfrm>
        </p:spPr>
        <p:txBody>
          <a:bodyPr>
            <a:noAutofit/>
          </a:bodyPr>
          <a:lstStyle/>
          <a:p>
            <a:r>
              <a:rPr lang="en-US" sz="1600" b="1" dirty="0" smtClean="0">
                <a:solidFill>
                  <a:schemeClr val="accent1">
                    <a:lumMod val="75000"/>
                  </a:schemeClr>
                </a:solidFill>
              </a:rPr>
              <a:t>THE ROCKY MOUNTAIN STATES</a:t>
            </a:r>
            <a:r>
              <a:rPr lang="en-US" sz="1600" dirty="0" smtClean="0"/>
              <a:t>: </a:t>
            </a:r>
          </a:p>
          <a:p>
            <a:r>
              <a:rPr lang="en-US" sz="1600" dirty="0" smtClean="0"/>
              <a:t>The Rocky Mountain states are defined by the presence of the Rocky Mountains within the states borders – for the most part.  There really aren’t any Rockies in Nevada, but …</a:t>
            </a:r>
          </a:p>
          <a:p>
            <a:pPr>
              <a:lnSpc>
                <a:spcPct val="150000"/>
              </a:lnSpc>
              <a:buFont typeface="Arial" pitchFamily="34" charset="0"/>
              <a:buChar char="•"/>
            </a:pPr>
            <a:r>
              <a:rPr lang="en-US" sz="1600" dirty="0" smtClean="0"/>
              <a:t>Idaho</a:t>
            </a:r>
          </a:p>
          <a:p>
            <a:pPr>
              <a:lnSpc>
                <a:spcPct val="150000"/>
              </a:lnSpc>
              <a:buFont typeface="Arial" pitchFamily="34" charset="0"/>
              <a:buChar char="•"/>
            </a:pPr>
            <a:r>
              <a:rPr lang="en-US" sz="1600" dirty="0" smtClean="0"/>
              <a:t>Montana</a:t>
            </a:r>
          </a:p>
          <a:p>
            <a:pPr>
              <a:lnSpc>
                <a:spcPct val="150000"/>
              </a:lnSpc>
              <a:buFont typeface="Arial" pitchFamily="34" charset="0"/>
              <a:buChar char="•"/>
            </a:pPr>
            <a:r>
              <a:rPr lang="en-US" sz="1600" dirty="0" smtClean="0"/>
              <a:t>Nevada</a:t>
            </a:r>
          </a:p>
          <a:p>
            <a:pPr>
              <a:lnSpc>
                <a:spcPct val="150000"/>
              </a:lnSpc>
              <a:buFont typeface="Arial" pitchFamily="34" charset="0"/>
              <a:buChar char="•"/>
            </a:pPr>
            <a:r>
              <a:rPr lang="en-US" sz="1600" dirty="0" smtClean="0"/>
              <a:t>Colorado</a:t>
            </a:r>
          </a:p>
          <a:p>
            <a:pPr>
              <a:lnSpc>
                <a:spcPct val="150000"/>
              </a:lnSpc>
              <a:buFont typeface="Arial" pitchFamily="34" charset="0"/>
              <a:buChar char="•"/>
            </a:pPr>
            <a:r>
              <a:rPr lang="en-US" sz="1600" dirty="0" smtClean="0"/>
              <a:t>Utah</a:t>
            </a:r>
          </a:p>
          <a:p>
            <a:pPr>
              <a:lnSpc>
                <a:spcPct val="150000"/>
              </a:lnSpc>
              <a:buFont typeface="Arial" pitchFamily="34" charset="0"/>
              <a:buChar char="•"/>
            </a:pPr>
            <a:r>
              <a:rPr lang="en-US" sz="1600" dirty="0" smtClean="0"/>
              <a:t>Wyoming</a:t>
            </a:r>
            <a:endParaRPr lang="en-US" sz="1600" dirty="0"/>
          </a:p>
        </p:txBody>
      </p:sp>
      <p:pic>
        <p:nvPicPr>
          <p:cNvPr id="5" name="Content Placeholder 4" descr="Rocky Mountain States.gif"/>
          <p:cNvPicPr>
            <a:picLocks noGrp="1" noChangeAspect="1"/>
          </p:cNvPicPr>
          <p:nvPr>
            <p:ph sz="half" idx="1"/>
          </p:nvPr>
        </p:nvPicPr>
        <p:blipFill>
          <a:blip r:embed="rId2" cstate="print"/>
          <a:stretch>
            <a:fillRect/>
          </a:stretch>
        </p:blipFill>
        <p:spPr>
          <a:xfrm>
            <a:off x="3196194" y="1447800"/>
            <a:ext cx="5600259" cy="3429000"/>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err="1" smtClean="0"/>
              <a:t>midwestern</a:t>
            </a:r>
            <a:r>
              <a:rPr lang="en-US" dirty="0" smtClean="0"/>
              <a:t> states</a:t>
            </a:r>
            <a:endParaRPr lang="en-US" dirty="0"/>
          </a:p>
        </p:txBody>
      </p:sp>
      <p:sp>
        <p:nvSpPr>
          <p:cNvPr id="3" name="Text Placeholder 2"/>
          <p:cNvSpPr>
            <a:spLocks noGrp="1"/>
          </p:cNvSpPr>
          <p:nvPr>
            <p:ph type="body" idx="2"/>
          </p:nvPr>
        </p:nvSpPr>
        <p:spPr/>
        <p:txBody>
          <a:bodyPr>
            <a:normAutofit fontScale="92500" lnSpcReduction="10000"/>
          </a:bodyPr>
          <a:lstStyle/>
          <a:p>
            <a:r>
              <a:rPr lang="en-US" sz="1800" b="1" dirty="0" smtClean="0">
                <a:solidFill>
                  <a:schemeClr val="accent1">
                    <a:lumMod val="75000"/>
                  </a:schemeClr>
                </a:solidFill>
              </a:rPr>
              <a:t>THE MIDWESTERN STATES</a:t>
            </a:r>
            <a:r>
              <a:rPr lang="en-US" sz="1800" dirty="0" smtClean="0"/>
              <a:t>: </a:t>
            </a:r>
          </a:p>
          <a:p>
            <a:r>
              <a:rPr lang="en-US" sz="1800" dirty="0" smtClean="0"/>
              <a:t>The state of the Great Lakes Region, the Interior Lowlands, and the Missouri River Valley are all a Midwestern states: </a:t>
            </a:r>
          </a:p>
          <a:p>
            <a:pPr>
              <a:buFont typeface="Arial" pitchFamily="34" charset="0"/>
              <a:buChar char="•"/>
            </a:pPr>
            <a:r>
              <a:rPr lang="en-US" sz="1800" dirty="0" smtClean="0"/>
              <a:t>Ohio</a:t>
            </a:r>
          </a:p>
          <a:p>
            <a:pPr>
              <a:buFont typeface="Arial" pitchFamily="34" charset="0"/>
              <a:buChar char="•"/>
            </a:pPr>
            <a:r>
              <a:rPr lang="en-US" sz="1800" dirty="0" smtClean="0"/>
              <a:t>Indiana</a:t>
            </a:r>
          </a:p>
          <a:p>
            <a:pPr>
              <a:buFont typeface="Arial" pitchFamily="34" charset="0"/>
              <a:buChar char="•"/>
            </a:pPr>
            <a:r>
              <a:rPr lang="en-US" sz="1800" dirty="0" smtClean="0"/>
              <a:t>Illinois</a:t>
            </a:r>
          </a:p>
          <a:p>
            <a:pPr>
              <a:buFont typeface="Arial" pitchFamily="34" charset="0"/>
              <a:buChar char="•"/>
            </a:pPr>
            <a:r>
              <a:rPr lang="en-US" sz="1800" dirty="0" smtClean="0"/>
              <a:t>Missouri</a:t>
            </a:r>
          </a:p>
          <a:p>
            <a:pPr>
              <a:buFont typeface="Arial" pitchFamily="34" charset="0"/>
              <a:buChar char="•"/>
            </a:pPr>
            <a:r>
              <a:rPr lang="en-US" sz="1800" dirty="0" smtClean="0"/>
              <a:t>Iowa</a:t>
            </a:r>
          </a:p>
          <a:p>
            <a:pPr>
              <a:buFont typeface="Arial" pitchFamily="34" charset="0"/>
              <a:buChar char="•"/>
            </a:pPr>
            <a:r>
              <a:rPr lang="en-US" sz="1800" dirty="0" smtClean="0"/>
              <a:t>Wisconsin</a:t>
            </a:r>
          </a:p>
          <a:p>
            <a:pPr>
              <a:buFont typeface="Arial" pitchFamily="34" charset="0"/>
              <a:buChar char="•"/>
            </a:pPr>
            <a:r>
              <a:rPr lang="en-US" sz="1800" dirty="0" smtClean="0"/>
              <a:t>Michigan</a:t>
            </a:r>
          </a:p>
          <a:p>
            <a:pPr>
              <a:buFont typeface="Arial" pitchFamily="34" charset="0"/>
              <a:buChar char="•"/>
            </a:pPr>
            <a:r>
              <a:rPr lang="en-US" sz="1800" dirty="0" smtClean="0"/>
              <a:t>Minnesota</a:t>
            </a:r>
          </a:p>
          <a:p>
            <a:pPr>
              <a:buFont typeface="Arial" pitchFamily="34" charset="0"/>
              <a:buChar char="•"/>
            </a:pPr>
            <a:r>
              <a:rPr lang="en-US" sz="1800" dirty="0" smtClean="0"/>
              <a:t>North Dakota</a:t>
            </a:r>
          </a:p>
          <a:p>
            <a:pPr>
              <a:buFont typeface="Arial" pitchFamily="34" charset="0"/>
              <a:buChar char="•"/>
            </a:pPr>
            <a:r>
              <a:rPr lang="en-US" sz="1800" dirty="0" smtClean="0"/>
              <a:t>South Dakota</a:t>
            </a:r>
          </a:p>
          <a:p>
            <a:pPr>
              <a:buFont typeface="Arial" pitchFamily="34" charset="0"/>
              <a:buChar char="•"/>
            </a:pPr>
            <a:r>
              <a:rPr lang="en-US" sz="1800" dirty="0" smtClean="0"/>
              <a:t>Nebraska</a:t>
            </a:r>
          </a:p>
          <a:p>
            <a:pPr>
              <a:buFont typeface="Arial" pitchFamily="34" charset="0"/>
              <a:buChar char="•"/>
            </a:pPr>
            <a:r>
              <a:rPr lang="en-US" sz="1800" dirty="0" smtClean="0"/>
              <a:t>Kansas</a:t>
            </a:r>
          </a:p>
        </p:txBody>
      </p:sp>
      <p:pic>
        <p:nvPicPr>
          <p:cNvPr id="5" name="Content Placeholder 4" descr="Midwestern States.jpg"/>
          <p:cNvPicPr>
            <a:picLocks noGrp="1" noChangeAspect="1"/>
          </p:cNvPicPr>
          <p:nvPr>
            <p:ph sz="half" idx="1"/>
          </p:nvPr>
        </p:nvPicPr>
        <p:blipFill>
          <a:blip r:embed="rId2" cstate="print"/>
          <a:stretch>
            <a:fillRect/>
          </a:stretch>
        </p:blipFill>
        <p:spPr>
          <a:xfrm>
            <a:off x="3705225" y="1117600"/>
            <a:ext cx="5080000" cy="3784600"/>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400"/>
            <a:ext cx="8458200" cy="685800"/>
          </a:xfrm>
        </p:spPr>
        <p:txBody>
          <a:bodyPr>
            <a:normAutofit fontScale="90000"/>
          </a:bodyPr>
          <a:lstStyle/>
          <a:p>
            <a:r>
              <a:rPr lang="en-US" dirty="0" smtClean="0"/>
              <a:t>The northeastern states.  Note: Maryland and Delaware are  Southeastern states, despite their inclusion on this map.</a:t>
            </a:r>
            <a:endParaRPr lang="en-US" dirty="0"/>
          </a:p>
        </p:txBody>
      </p:sp>
      <p:sp>
        <p:nvSpPr>
          <p:cNvPr id="3" name="Text Placeholder 2"/>
          <p:cNvSpPr>
            <a:spLocks noGrp="1"/>
          </p:cNvSpPr>
          <p:nvPr>
            <p:ph type="body" idx="2"/>
          </p:nvPr>
        </p:nvSpPr>
        <p:spPr/>
        <p:txBody>
          <a:bodyPr>
            <a:noAutofit/>
          </a:bodyPr>
          <a:lstStyle/>
          <a:p>
            <a:r>
              <a:rPr lang="en-US" sz="1800" b="1" dirty="0" smtClean="0">
                <a:solidFill>
                  <a:schemeClr val="accent1">
                    <a:lumMod val="75000"/>
                  </a:schemeClr>
                </a:solidFill>
              </a:rPr>
              <a:t>THE NORTHEASTERN STATES:</a:t>
            </a:r>
          </a:p>
          <a:p>
            <a:r>
              <a:rPr lang="en-US" sz="1800" dirty="0" smtClean="0"/>
              <a:t>The New England states, along with the Mid-Atlantic Region, are considered Northeastern states:</a:t>
            </a:r>
          </a:p>
          <a:p>
            <a:pPr>
              <a:buFont typeface="Arial" pitchFamily="34" charset="0"/>
              <a:buChar char="•"/>
            </a:pPr>
            <a:r>
              <a:rPr lang="en-US" sz="1800" dirty="0" smtClean="0"/>
              <a:t>Maine</a:t>
            </a:r>
          </a:p>
          <a:p>
            <a:pPr>
              <a:buFont typeface="Arial" pitchFamily="34" charset="0"/>
              <a:buChar char="•"/>
            </a:pPr>
            <a:r>
              <a:rPr lang="en-US" sz="1800" dirty="0" smtClean="0"/>
              <a:t>New Hampshire</a:t>
            </a:r>
          </a:p>
          <a:p>
            <a:pPr>
              <a:buFont typeface="Arial" pitchFamily="34" charset="0"/>
              <a:buChar char="•"/>
            </a:pPr>
            <a:r>
              <a:rPr lang="en-US" sz="1800" dirty="0" smtClean="0"/>
              <a:t>Vermont</a:t>
            </a:r>
          </a:p>
          <a:p>
            <a:pPr>
              <a:buFont typeface="Arial" pitchFamily="34" charset="0"/>
              <a:buChar char="•"/>
            </a:pPr>
            <a:r>
              <a:rPr lang="en-US" sz="1800" dirty="0" smtClean="0"/>
              <a:t>Massachusetts</a:t>
            </a:r>
          </a:p>
          <a:p>
            <a:pPr>
              <a:buFont typeface="Arial" pitchFamily="34" charset="0"/>
              <a:buChar char="•"/>
            </a:pPr>
            <a:r>
              <a:rPr lang="en-US" sz="1800" dirty="0" smtClean="0"/>
              <a:t>Connecticut</a:t>
            </a:r>
          </a:p>
          <a:p>
            <a:pPr>
              <a:buFont typeface="Arial" pitchFamily="34" charset="0"/>
              <a:buChar char="•"/>
            </a:pPr>
            <a:r>
              <a:rPr lang="en-US" sz="1800" dirty="0" smtClean="0"/>
              <a:t>Rhode Island</a:t>
            </a:r>
          </a:p>
          <a:p>
            <a:pPr>
              <a:buFont typeface="Arial" pitchFamily="34" charset="0"/>
              <a:buChar char="•"/>
            </a:pPr>
            <a:r>
              <a:rPr lang="en-US" sz="1800" dirty="0" smtClean="0"/>
              <a:t>New York</a:t>
            </a:r>
          </a:p>
          <a:p>
            <a:pPr>
              <a:buFont typeface="Arial" pitchFamily="34" charset="0"/>
              <a:buChar char="•"/>
            </a:pPr>
            <a:r>
              <a:rPr lang="en-US" sz="1800" dirty="0" smtClean="0"/>
              <a:t>Pennsylvania</a:t>
            </a:r>
          </a:p>
          <a:p>
            <a:pPr>
              <a:buFont typeface="Arial" pitchFamily="34" charset="0"/>
              <a:buChar char="•"/>
            </a:pPr>
            <a:r>
              <a:rPr lang="en-US" sz="1800" dirty="0" smtClean="0"/>
              <a:t>New Jersey</a:t>
            </a:r>
          </a:p>
        </p:txBody>
      </p:sp>
      <p:pic>
        <p:nvPicPr>
          <p:cNvPr id="5" name="Content Placeholder 4" descr="Northeastern States Map.jpg"/>
          <p:cNvPicPr>
            <a:picLocks noGrp="1" noChangeAspect="1"/>
          </p:cNvPicPr>
          <p:nvPr>
            <p:ph sz="half" idx="1"/>
          </p:nvPr>
        </p:nvPicPr>
        <p:blipFill>
          <a:blip r:embed="rId2" cstate="print"/>
          <a:stretch>
            <a:fillRect/>
          </a:stretch>
        </p:blipFill>
        <p:spPr>
          <a:xfrm>
            <a:off x="3733800" y="990600"/>
            <a:ext cx="5037942" cy="4026537"/>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400"/>
            <a:ext cx="8458200" cy="838200"/>
          </a:xfrm>
        </p:spPr>
        <p:txBody>
          <a:bodyPr>
            <a:normAutofit/>
          </a:bodyPr>
          <a:lstStyle/>
          <a:p>
            <a:r>
              <a:rPr lang="en-US" dirty="0" smtClean="0"/>
              <a:t>The Southeastern states.  NOTE: Maryland and Delaware are missing from this map</a:t>
            </a:r>
            <a:endParaRPr lang="en-US" dirty="0"/>
          </a:p>
        </p:txBody>
      </p:sp>
      <p:sp>
        <p:nvSpPr>
          <p:cNvPr id="3" name="Text Placeholder 2"/>
          <p:cNvSpPr>
            <a:spLocks noGrp="1"/>
          </p:cNvSpPr>
          <p:nvPr>
            <p:ph type="body" idx="2"/>
          </p:nvPr>
        </p:nvSpPr>
        <p:spPr/>
        <p:txBody>
          <a:bodyPr/>
          <a:lstStyle/>
          <a:p>
            <a:r>
              <a:rPr lang="en-US" b="1" dirty="0" smtClean="0">
                <a:solidFill>
                  <a:schemeClr val="accent1">
                    <a:lumMod val="75000"/>
                  </a:schemeClr>
                </a:solidFill>
              </a:rPr>
              <a:t>THE SOUTHEASTERN STATES</a:t>
            </a:r>
            <a:r>
              <a:rPr lang="en-US" dirty="0" smtClean="0"/>
              <a:t>:</a:t>
            </a:r>
          </a:p>
          <a:p>
            <a:r>
              <a:rPr lang="en-US" b="1" dirty="0" smtClean="0"/>
              <a:t>All of the states of the former Confederacy (except Texas) plus the pro-Union “border states” (except Missouri)  are Southeastern states.</a:t>
            </a:r>
          </a:p>
          <a:p>
            <a:pPr algn="ctr">
              <a:buFont typeface="Arial" pitchFamily="34" charset="0"/>
              <a:buChar char="•"/>
            </a:pPr>
            <a:r>
              <a:rPr lang="en-US" b="1" dirty="0" smtClean="0"/>
              <a:t>Maryland</a:t>
            </a:r>
          </a:p>
          <a:p>
            <a:pPr algn="ctr">
              <a:buFont typeface="Arial" pitchFamily="34" charset="0"/>
              <a:buChar char="•"/>
            </a:pPr>
            <a:r>
              <a:rPr lang="en-US" b="1" dirty="0" smtClean="0"/>
              <a:t>Delaware</a:t>
            </a:r>
          </a:p>
          <a:p>
            <a:pPr algn="ctr">
              <a:buFont typeface="Arial" pitchFamily="34" charset="0"/>
              <a:buChar char="•"/>
            </a:pPr>
            <a:r>
              <a:rPr lang="en-US" b="1" dirty="0" smtClean="0"/>
              <a:t>Virginia</a:t>
            </a:r>
          </a:p>
          <a:p>
            <a:pPr algn="ctr">
              <a:buFont typeface="Arial" pitchFamily="34" charset="0"/>
              <a:buChar char="•"/>
            </a:pPr>
            <a:r>
              <a:rPr lang="en-US" b="1" dirty="0" smtClean="0"/>
              <a:t>North Carolina</a:t>
            </a:r>
          </a:p>
          <a:p>
            <a:pPr algn="ctr">
              <a:buFont typeface="Arial" pitchFamily="34" charset="0"/>
              <a:buChar char="•"/>
            </a:pPr>
            <a:r>
              <a:rPr lang="en-US" b="1" dirty="0" smtClean="0"/>
              <a:t>South Carolina</a:t>
            </a:r>
          </a:p>
          <a:p>
            <a:pPr algn="ctr">
              <a:buFont typeface="Arial" pitchFamily="34" charset="0"/>
              <a:buChar char="•"/>
            </a:pPr>
            <a:r>
              <a:rPr lang="en-US" b="1" dirty="0" smtClean="0"/>
              <a:t>Georgia</a:t>
            </a:r>
          </a:p>
          <a:p>
            <a:pPr algn="ctr">
              <a:buFont typeface="Arial" pitchFamily="34" charset="0"/>
              <a:buChar char="•"/>
            </a:pPr>
            <a:r>
              <a:rPr lang="en-US" b="1" dirty="0" smtClean="0"/>
              <a:t>Florida</a:t>
            </a:r>
          </a:p>
          <a:p>
            <a:pPr algn="ctr">
              <a:buFont typeface="Arial" pitchFamily="34" charset="0"/>
              <a:buChar char="•"/>
            </a:pPr>
            <a:r>
              <a:rPr lang="en-US" b="1" dirty="0" smtClean="0"/>
              <a:t>West Virginia</a:t>
            </a:r>
          </a:p>
          <a:p>
            <a:pPr algn="ctr">
              <a:buFont typeface="Arial" pitchFamily="34" charset="0"/>
              <a:buChar char="•"/>
            </a:pPr>
            <a:r>
              <a:rPr lang="en-US" b="1" dirty="0" smtClean="0"/>
              <a:t>Kentucky</a:t>
            </a:r>
          </a:p>
          <a:p>
            <a:pPr algn="ctr">
              <a:buFont typeface="Arial" pitchFamily="34" charset="0"/>
              <a:buChar char="•"/>
            </a:pPr>
            <a:r>
              <a:rPr lang="en-US" b="1" dirty="0" smtClean="0"/>
              <a:t>Tennessee</a:t>
            </a:r>
          </a:p>
          <a:p>
            <a:pPr algn="ctr">
              <a:buFont typeface="Arial" pitchFamily="34" charset="0"/>
              <a:buChar char="•"/>
            </a:pPr>
            <a:r>
              <a:rPr lang="en-US" b="1" dirty="0" smtClean="0"/>
              <a:t>Alabama</a:t>
            </a:r>
          </a:p>
          <a:p>
            <a:pPr algn="ctr">
              <a:buFont typeface="Arial" pitchFamily="34" charset="0"/>
              <a:buChar char="•"/>
            </a:pPr>
            <a:r>
              <a:rPr lang="en-US" b="1" dirty="0" smtClean="0"/>
              <a:t>Mississippi</a:t>
            </a:r>
          </a:p>
          <a:p>
            <a:pPr algn="ctr">
              <a:buFont typeface="Arial" pitchFamily="34" charset="0"/>
              <a:buChar char="•"/>
            </a:pPr>
            <a:r>
              <a:rPr lang="en-US" b="1" dirty="0" smtClean="0"/>
              <a:t>Arkansas</a:t>
            </a:r>
          </a:p>
          <a:p>
            <a:pPr algn="ctr">
              <a:buFont typeface="Arial" pitchFamily="34" charset="0"/>
              <a:buChar char="•"/>
            </a:pPr>
            <a:r>
              <a:rPr lang="en-US" b="1" dirty="0" smtClean="0"/>
              <a:t>Louisiana</a:t>
            </a:r>
          </a:p>
          <a:p>
            <a:pPr>
              <a:buFont typeface="Arial" pitchFamily="34" charset="0"/>
              <a:buChar char="•"/>
            </a:pPr>
            <a:endParaRPr lang="en-US" dirty="0"/>
          </a:p>
        </p:txBody>
      </p:sp>
      <p:pic>
        <p:nvPicPr>
          <p:cNvPr id="7" name="Content Placeholder 6" descr="Southeastern States.gif"/>
          <p:cNvPicPr>
            <a:picLocks noGrp="1" noChangeAspect="1"/>
          </p:cNvPicPr>
          <p:nvPr>
            <p:ph sz="half" idx="1"/>
          </p:nvPr>
        </p:nvPicPr>
        <p:blipFill>
          <a:blip r:embed="rId2" cstate="print"/>
          <a:stretch>
            <a:fillRect/>
          </a:stretch>
        </p:blipFill>
        <p:spPr>
          <a:xfrm>
            <a:off x="4038600" y="907360"/>
            <a:ext cx="4405863" cy="4198039"/>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descr="Phoenix.jpg"/>
          <p:cNvPicPr>
            <a:picLocks noGrp="1" noChangeAspect="1"/>
          </p:cNvPicPr>
          <p:nvPr>
            <p:ph type="pic" idx="1"/>
          </p:nvPr>
        </p:nvPicPr>
        <p:blipFill>
          <a:blip r:embed="rId2" cstate="print"/>
          <a:srcRect l="3853" r="3853"/>
          <a:stretch>
            <a:fillRect/>
          </a:stretch>
        </p:blipFill>
        <p:spPr/>
      </p:pic>
      <p:sp>
        <p:nvSpPr>
          <p:cNvPr id="5" name="Title 4"/>
          <p:cNvSpPr>
            <a:spLocks noGrp="1"/>
          </p:cNvSpPr>
          <p:nvPr>
            <p:ph type="title"/>
          </p:nvPr>
        </p:nvSpPr>
        <p:spPr/>
        <p:txBody>
          <a:bodyPr/>
          <a:lstStyle/>
          <a:p>
            <a:r>
              <a:rPr lang="en-US" dirty="0" smtClean="0"/>
              <a:t>Phoenix, Arizona</a:t>
            </a:r>
            <a:endParaRPr lang="en-US" dirty="0"/>
          </a:p>
        </p:txBody>
      </p:sp>
      <p:sp>
        <p:nvSpPr>
          <p:cNvPr id="7" name="Text Placeholder 6"/>
          <p:cNvSpPr>
            <a:spLocks noGrp="1"/>
          </p:cNvSpPr>
          <p:nvPr>
            <p:ph type="body" sz="half" idx="2"/>
          </p:nvPr>
        </p:nvSpPr>
        <p:spPr>
          <a:xfrm>
            <a:off x="381000" y="5533218"/>
            <a:ext cx="8382000" cy="768350"/>
          </a:xfrm>
        </p:spPr>
        <p:txBody>
          <a:bodyPr>
            <a:normAutofit/>
          </a:bodyPr>
          <a:lstStyle/>
          <a:p>
            <a:r>
              <a:rPr lang="en-US" dirty="0" smtClean="0"/>
              <a:t>The capital of Arizona, this city is has a population of over 1.5 Million people.  Its average temperature from June through August each year is, shockingly, over 100 degrees Fahrenheit!  Legislation regarding the persecution of illegal immigrants in the state has been in the news recently.</a:t>
            </a:r>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169</TotalTime>
  <Words>1367</Words>
  <Application>Microsoft Office PowerPoint</Application>
  <PresentationFormat>On-screen Show (4:3)</PresentationFormat>
  <Paragraphs>133</Paragraphs>
  <Slides>34</Slides>
  <Notes>0</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Trek</vt:lpstr>
      <vt:lpstr>UNITED STATES GEOGRAPHY: MAJOR CITIES AND STATE REGIONS</vt:lpstr>
      <vt:lpstr>The non-contiguous states – Alaska and Hawaii</vt:lpstr>
      <vt:lpstr>The pacific coast states</vt:lpstr>
      <vt:lpstr>The southwestern states</vt:lpstr>
      <vt:lpstr>The rocky mountain states</vt:lpstr>
      <vt:lpstr>The midwestern states</vt:lpstr>
      <vt:lpstr>The northeastern states.  Note: Maryland and Delaware are  Southeastern states, despite their inclusion on this map.</vt:lpstr>
      <vt:lpstr>The Southeastern states.  NOTE: Maryland and Delaware are missing from this map</vt:lpstr>
      <vt:lpstr>Phoenix, Arizona</vt:lpstr>
      <vt:lpstr>New york City</vt:lpstr>
      <vt:lpstr>San diego</vt:lpstr>
      <vt:lpstr>pittsburgh</vt:lpstr>
      <vt:lpstr>Virginia Beach</vt:lpstr>
      <vt:lpstr>Washington, District of Columbia</vt:lpstr>
      <vt:lpstr>Houston, TX</vt:lpstr>
      <vt:lpstr>New Orleans</vt:lpstr>
      <vt:lpstr>Los Angeles</vt:lpstr>
      <vt:lpstr>St. louis</vt:lpstr>
      <vt:lpstr>Juneau</vt:lpstr>
      <vt:lpstr>San Antonio</vt:lpstr>
      <vt:lpstr>Santa Fe</vt:lpstr>
      <vt:lpstr>Chicago</vt:lpstr>
      <vt:lpstr>Denver</vt:lpstr>
      <vt:lpstr>Seattle</vt:lpstr>
      <vt:lpstr>Salt Lake City</vt:lpstr>
      <vt:lpstr>Detroit</vt:lpstr>
      <vt:lpstr>San Francisco </vt:lpstr>
      <vt:lpstr>Honolulu, HAwaii</vt:lpstr>
      <vt:lpstr>Philadelphia</vt:lpstr>
      <vt:lpstr>Oakland</vt:lpstr>
      <vt:lpstr>Atlanta</vt:lpstr>
      <vt:lpstr>Boston</vt:lpstr>
      <vt:lpstr>Miami</vt:lpstr>
      <vt:lpstr>Albuquerque</vt:lpstr>
    </vt:vector>
  </TitlesOfParts>
  <Company>Virginia Beach City Public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UNITED STATES GEOGRAPHY: MAJOR CITIES AND STATE REGIONS</dc:title>
  <dc:creator>Adam Patrick Henry</dc:creator>
  <cp:lastModifiedBy>vjdean</cp:lastModifiedBy>
  <cp:revision>20</cp:revision>
  <dcterms:created xsi:type="dcterms:W3CDTF">2010-11-17T13:21:24Z</dcterms:created>
  <dcterms:modified xsi:type="dcterms:W3CDTF">2012-10-03T23:26:22Z</dcterms:modified>
</cp:coreProperties>
</file>